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68" r:id="rId5"/>
    <p:sldId id="259" r:id="rId6"/>
    <p:sldId id="293" r:id="rId7"/>
    <p:sldId id="285" r:id="rId8"/>
    <p:sldId id="266" r:id="rId9"/>
    <p:sldId id="279" r:id="rId10"/>
    <p:sldId id="269" r:id="rId11"/>
    <p:sldId id="295" r:id="rId12"/>
    <p:sldId id="270" r:id="rId13"/>
    <p:sldId id="265" r:id="rId14"/>
    <p:sldId id="260" r:id="rId15"/>
    <p:sldId id="297" r:id="rId16"/>
    <p:sldId id="287" r:id="rId17"/>
    <p:sldId id="299" r:id="rId18"/>
    <p:sldId id="300" r:id="rId19"/>
    <p:sldId id="298" r:id="rId20"/>
    <p:sldId id="271" r:id="rId21"/>
    <p:sldId id="291" r:id="rId22"/>
    <p:sldId id="274"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143"/>
    <a:srgbClr val="057679"/>
    <a:srgbClr val="07B3B7"/>
    <a:srgbClr val="0070C0"/>
    <a:srgbClr val="00CC99"/>
    <a:srgbClr val="FF99FF"/>
    <a:srgbClr val="66FF66"/>
    <a:srgbClr val="009900"/>
    <a:srgbClr val="019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05" autoAdjust="0"/>
  </p:normalViewPr>
  <p:slideViewPr>
    <p:cSldViewPr>
      <p:cViewPr>
        <p:scale>
          <a:sx n="80" d="100"/>
          <a:sy n="80" d="100"/>
        </p:scale>
        <p:origin x="-70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093"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20-07-28%20donn&#233;es%20&#233;co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60-FS01\MetiersIE60\ETUDES\08-%20ECONOMIE\COVID-19\Situation%20financi&#232;re%20des%20m&#233;nages%20et%20des%20entreprises\2020-08%20PDM%20d&#233;p&#244;ts-cr&#233;dit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60-FS01\MetiersIE60\ETUDES\08-%20ECONOMIE\COVID-19\Situation%20financi&#232;re%20des%20m&#233;nages%20et%20des%20entreprises\2020-08%20PDM%20d&#233;p&#244;ts-cr&#233;di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20-07-28%20donn&#233;es%20&#233;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20-07-28%20donn&#233;es%20&#233;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19-05-13%20donn&#233;es%20&#233;co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60-fs01\MetiersIE60\ETUDES\13-%20POINT%20CONJONCTURE%20&amp;%20CCA\1%20-%20DONNEES\2020-07-28%20donn&#233;es%20&#233;c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20-07-28%20donn&#233;es%20&#233;co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60-fs01\MetiersIE60\ETUDES\13-%20POINT%20CONJONCTURE%20&amp;%20CCA\1%20-%20DONNEES\2020-07-28%20donn&#233;es%20&#233;c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60-fs01\MetiersIE60\ETUDES\13-%20POINT%20CONJONCTURE%20&amp;%20CCA\1%20-%20DONNEES\2020-07-28%20donn&#233;es%20&#233;c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60-FS01\MetiersIE60\ETUDES\02-%20COMMUNICATION\1-6%20PR&#201;SENTATIONS\2020-08%20MAD\Emplo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dirty="0"/>
              <a:t>Transactions </a:t>
            </a:r>
            <a:r>
              <a:rPr lang="en-US" dirty="0" err="1" smtClean="0"/>
              <a:t>courantes</a:t>
            </a:r>
            <a:r>
              <a:rPr lang="en-US" dirty="0" smtClean="0"/>
              <a:t> en 2018</a:t>
            </a:r>
            <a:endParaRPr lang="en-US" dirty="0"/>
          </a:p>
          <a:p>
            <a:pPr>
              <a:defRPr/>
            </a:pPr>
            <a:r>
              <a:rPr lang="en-US" dirty="0"/>
              <a:t> </a:t>
            </a:r>
            <a:r>
              <a:rPr lang="en-US" sz="1600" b="0" dirty="0"/>
              <a:t>(en % du total des </a:t>
            </a:r>
            <a:r>
              <a:rPr lang="en-US" sz="1600" b="0" dirty="0" err="1"/>
              <a:t>crédits</a:t>
            </a:r>
            <a:r>
              <a:rPr lang="en-US" sz="1600" b="0" dirty="0"/>
              <a:t> et des </a:t>
            </a:r>
            <a:r>
              <a:rPr lang="en-US" sz="1600" b="0" dirty="0" err="1"/>
              <a:t>débits</a:t>
            </a:r>
            <a:r>
              <a:rPr lang="en-US" sz="1600" b="0" dirty="0"/>
              <a:t>)</a:t>
            </a:r>
          </a:p>
        </c:rich>
      </c:tx>
      <c:layout/>
    </c:title>
    <c:plotArea>
      <c:layout>
        <c:manualLayout>
          <c:layoutTarget val="inner"/>
          <c:xMode val="edge"/>
          <c:yMode val="edge"/>
          <c:x val="6.688484328447554E-2"/>
          <c:y val="0.14743825005091094"/>
          <c:w val="0.91810122933650473"/>
          <c:h val="0.59262973106190564"/>
        </c:manualLayout>
      </c:layout>
      <c:barChart>
        <c:barDir val="col"/>
        <c:grouping val="clustered"/>
        <c:ser>
          <c:idx val="0"/>
          <c:order val="0"/>
          <c:dPt>
            <c:idx val="0"/>
            <c:spPr>
              <a:solidFill>
                <a:schemeClr val="accent5">
                  <a:lumMod val="75000"/>
                </a:schemeClr>
              </a:solidFill>
            </c:spPr>
          </c:dPt>
          <c:dPt>
            <c:idx val="1"/>
            <c:spPr>
              <a:solidFill>
                <a:schemeClr val="accent6">
                  <a:lumMod val="75000"/>
                </a:schemeClr>
              </a:solidFill>
            </c:spPr>
          </c:dPt>
          <c:dPt>
            <c:idx val="2"/>
            <c:spPr>
              <a:solidFill>
                <a:schemeClr val="bg2">
                  <a:lumMod val="75000"/>
                </a:schemeClr>
              </a:solidFill>
            </c:spPr>
          </c:dPt>
          <c:dPt>
            <c:idx val="3"/>
            <c:spPr>
              <a:solidFill>
                <a:schemeClr val="accent5"/>
              </a:solidFill>
            </c:spPr>
          </c:dPt>
          <c:dPt>
            <c:idx val="4"/>
            <c:spPr>
              <a:solidFill>
                <a:schemeClr val="bg2">
                  <a:lumMod val="50000"/>
                </a:schemeClr>
              </a:solidFill>
            </c:spPr>
          </c:dPt>
          <c:dPt>
            <c:idx val="5"/>
            <c:spPr>
              <a:solidFill>
                <a:schemeClr val="accent5">
                  <a:lumMod val="50000"/>
                </a:schemeClr>
              </a:solidFill>
            </c:spPr>
          </c:dPt>
          <c:dPt>
            <c:idx val="6"/>
            <c:spPr>
              <a:solidFill>
                <a:schemeClr val="bg2">
                  <a:lumMod val="90000"/>
                </a:schemeClr>
              </a:solidFill>
            </c:spPr>
          </c:dPt>
          <c:dLbls>
            <c:txPr>
              <a:bodyPr/>
              <a:lstStyle/>
              <a:p>
                <a:pPr>
                  <a:defRPr b="1"/>
                </a:pPr>
                <a:endParaRPr lang="fr-FR"/>
              </a:p>
            </c:txPr>
            <c:showVal val="1"/>
          </c:dLbls>
          <c:cat>
            <c:strRef>
              <c:f>'11 BDP'!$N$13:$N$19</c:f>
              <c:strCache>
                <c:ptCount val="7"/>
                <c:pt idx="0">
                  <c:v>France </c:v>
                </c:pt>
                <c:pt idx="1">
                  <c:v>États-Unis</c:v>
                </c:pt>
                <c:pt idx="2">
                  <c:v>UE (hors France)</c:v>
                </c:pt>
                <c:pt idx="3">
                  <c:v>Nouvelle-Zélande</c:v>
                </c:pt>
                <c:pt idx="4">
                  <c:v>Japon</c:v>
                </c:pt>
                <c:pt idx="5">
                  <c:v>Australie</c:v>
                </c:pt>
                <c:pt idx="6">
                  <c:v>Autres</c:v>
                </c:pt>
              </c:strCache>
            </c:strRef>
          </c:cat>
          <c:val>
            <c:numRef>
              <c:f>'11 BDP'!$O$13:$O$19</c:f>
              <c:numCache>
                <c:formatCode>0%</c:formatCode>
                <c:ptCount val="7"/>
                <c:pt idx="0">
                  <c:v>0.5646032637470525</c:v>
                </c:pt>
                <c:pt idx="1">
                  <c:v>0.12276232215047921</c:v>
                </c:pt>
                <c:pt idx="2">
                  <c:v>8.3230844452479233E-2</c:v>
                </c:pt>
                <c:pt idx="3">
                  <c:v>4.1733259305142274E-2</c:v>
                </c:pt>
                <c:pt idx="4">
                  <c:v>1.9719393260729197E-2</c:v>
                </c:pt>
                <c:pt idx="5">
                  <c:v>1.4503364610231995E-2</c:v>
                </c:pt>
                <c:pt idx="6">
                  <c:v>0.15344755247388561</c:v>
                </c:pt>
              </c:numCache>
            </c:numRef>
          </c:val>
        </c:ser>
        <c:axId val="75806976"/>
        <c:axId val="77791616"/>
      </c:barChart>
      <c:catAx>
        <c:axId val="75806976"/>
        <c:scaling>
          <c:orientation val="minMax"/>
        </c:scaling>
        <c:axPos val="b"/>
        <c:title>
          <c:tx>
            <c:rich>
              <a:bodyPr/>
              <a:lstStyle/>
              <a:p>
                <a:pPr>
                  <a:defRPr sz="1200" b="0" i="1"/>
                </a:pPr>
                <a:r>
                  <a:rPr lang="en-US" sz="1200" b="0" i="1"/>
                  <a:t>Sources : IEOM, ISPF</a:t>
                </a:r>
              </a:p>
            </c:rich>
          </c:tx>
          <c:layout>
            <c:manualLayout>
              <c:xMode val="edge"/>
              <c:yMode val="edge"/>
              <c:x val="0.84634626350958586"/>
              <c:y val="0.95063471993743931"/>
            </c:manualLayout>
          </c:layout>
        </c:title>
        <c:tickLblPos val="nextTo"/>
        <c:txPr>
          <a:bodyPr/>
          <a:lstStyle/>
          <a:p>
            <a:pPr>
              <a:defRPr sz="1600"/>
            </a:pPr>
            <a:endParaRPr lang="fr-FR"/>
          </a:p>
        </c:txPr>
        <c:crossAx val="77791616"/>
        <c:crosses val="autoZero"/>
        <c:auto val="1"/>
        <c:lblAlgn val="ctr"/>
        <c:lblOffset val="100"/>
      </c:catAx>
      <c:valAx>
        <c:axId val="77791616"/>
        <c:scaling>
          <c:orientation val="minMax"/>
        </c:scaling>
        <c:axPos val="l"/>
        <c:majorGridlines>
          <c:spPr>
            <a:ln>
              <a:prstDash val="sysDot"/>
            </a:ln>
          </c:spPr>
        </c:majorGridlines>
        <c:numFmt formatCode="0%" sourceLinked="1"/>
        <c:tickLblPos val="nextTo"/>
        <c:crossAx val="75806976"/>
        <c:crosses val="autoZero"/>
        <c:crossBetween val="between"/>
      </c:valAx>
    </c:plotArea>
    <c:plotVisOnly val="1"/>
  </c:chart>
  <c:txPr>
    <a:bodyPr/>
    <a:lstStyle/>
    <a:p>
      <a:pPr>
        <a:defRPr sz="16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600"/>
            </a:pPr>
            <a:r>
              <a:rPr lang="fr-FR" sz="1600"/>
              <a:t>Dépôts et crédits des entreprises</a:t>
            </a:r>
          </a:p>
          <a:p>
            <a:pPr>
              <a:defRPr sz="1600"/>
            </a:pPr>
            <a:r>
              <a:rPr lang="fr-FR" sz="1600"/>
              <a:t>(flux mensuels bruts)</a:t>
            </a:r>
          </a:p>
        </c:rich>
      </c:tx>
    </c:title>
    <c:plotArea>
      <c:layout>
        <c:manualLayout>
          <c:layoutTarget val="inner"/>
          <c:xMode val="edge"/>
          <c:yMode val="edge"/>
          <c:x val="6.4449406510753315E-2"/>
          <c:y val="0.14760714966495109"/>
          <c:w val="0.88584933599717963"/>
          <c:h val="0.57603961852980257"/>
        </c:manualLayout>
      </c:layout>
      <c:barChart>
        <c:barDir val="col"/>
        <c:grouping val="stacked"/>
        <c:ser>
          <c:idx val="0"/>
          <c:order val="0"/>
          <c:tx>
            <c:strRef>
              <c:f>'Situation nette'!$A$12</c:f>
              <c:strCache>
                <c:ptCount val="1"/>
                <c:pt idx="0">
                  <c:v>Dépôts</c:v>
                </c:pt>
              </c:strCache>
            </c:strRef>
          </c:tx>
          <c:spPr>
            <a:solidFill>
              <a:srgbClr val="07B3B7"/>
            </a:solidFill>
          </c:spPr>
          <c:dLbls>
            <c:dLbl>
              <c:idx val="36"/>
              <c:layout>
                <c:manualLayout>
                  <c:x val="-6.7304112225014009E-5"/>
                  <c:y val="-0.1576501661089007"/>
                </c:manualLayout>
              </c:layout>
              <c:numFmt formatCode="#,##0.0" sourceLinked="0"/>
              <c:spPr/>
              <c:txPr>
                <a:bodyPr/>
                <a:lstStyle/>
                <a:p>
                  <a:pPr>
                    <a:defRPr b="1">
                      <a:solidFill>
                        <a:srgbClr val="07B3B7"/>
                      </a:solidFill>
                    </a:defRPr>
                  </a:pPr>
                  <a:endParaRPr lang="fr-FR"/>
                </a:p>
              </c:txPr>
              <c:showVal val="1"/>
            </c:dLbl>
            <c:delete val="1"/>
            <c:txPr>
              <a:bodyPr/>
              <a:lstStyle/>
              <a:p>
                <a:pPr>
                  <a:defRPr b="1">
                    <a:solidFill>
                      <a:srgbClr val="07B3B7"/>
                    </a:solidFill>
                  </a:defRPr>
                </a:pPr>
                <a:endParaRPr lang="fr-FR"/>
              </a:p>
            </c:txPr>
          </c:dLbls>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nette'!$AQ$12:$CA$12</c:f>
              <c:numCache>
                <c:formatCode>#,##0</c:formatCode>
                <c:ptCount val="37"/>
                <c:pt idx="0">
                  <c:v>-2269.2335915300255</c:v>
                </c:pt>
                <c:pt idx="1">
                  <c:v>249.10897845000031</c:v>
                </c:pt>
                <c:pt idx="2">
                  <c:v>152.34687552002072</c:v>
                </c:pt>
                <c:pt idx="3">
                  <c:v>2768.5828697299949</c:v>
                </c:pt>
                <c:pt idx="4">
                  <c:v>1901.8946983599956</c:v>
                </c:pt>
                <c:pt idx="5">
                  <c:v>-3641.0835075900263</c:v>
                </c:pt>
                <c:pt idx="6">
                  <c:v>3769.1241996600324</c:v>
                </c:pt>
                <c:pt idx="7">
                  <c:v>-916.53346040001509</c:v>
                </c:pt>
                <c:pt idx="8">
                  <c:v>1839.3384900200365</c:v>
                </c:pt>
                <c:pt idx="9">
                  <c:v>-2325.5333650800294</c:v>
                </c:pt>
                <c:pt idx="10">
                  <c:v>1138.368954819977</c:v>
                </c:pt>
                <c:pt idx="11">
                  <c:v>1749.357401340008</c:v>
                </c:pt>
                <c:pt idx="12">
                  <c:v>3871.5191651200057</c:v>
                </c:pt>
                <c:pt idx="13">
                  <c:v>2309.6064316200013</c:v>
                </c:pt>
                <c:pt idx="14">
                  <c:v>-360.8019975199997</c:v>
                </c:pt>
                <c:pt idx="15">
                  <c:v>758.4719184899925</c:v>
                </c:pt>
                <c:pt idx="16">
                  <c:v>3240.9517763600056</c:v>
                </c:pt>
                <c:pt idx="17">
                  <c:v>-3704.9431300899987</c:v>
                </c:pt>
                <c:pt idx="18">
                  <c:v>4259.1230701999984</c:v>
                </c:pt>
                <c:pt idx="19">
                  <c:v>194.29423892000321</c:v>
                </c:pt>
                <c:pt idx="20">
                  <c:v>-1759.4152654800121</c:v>
                </c:pt>
                <c:pt idx="21">
                  <c:v>3163.2671770800357</c:v>
                </c:pt>
                <c:pt idx="22">
                  <c:v>-1744.2739230700136</c:v>
                </c:pt>
                <c:pt idx="23">
                  <c:v>7248.1599050199693</c:v>
                </c:pt>
                <c:pt idx="24">
                  <c:v>-3508.836909529984</c:v>
                </c:pt>
                <c:pt idx="25">
                  <c:v>5264.7738964000037</c:v>
                </c:pt>
                <c:pt idx="26">
                  <c:v>2991.2601756200193</c:v>
                </c:pt>
                <c:pt idx="27">
                  <c:v>-1771.730266410023</c:v>
                </c:pt>
                <c:pt idx="28">
                  <c:v>2853.9719158999924</c:v>
                </c:pt>
                <c:pt idx="29">
                  <c:v>-1648.0098911499681</c:v>
                </c:pt>
                <c:pt idx="30">
                  <c:v>1865.9157704799773</c:v>
                </c:pt>
                <c:pt idx="31">
                  <c:v>431.4635564199686</c:v>
                </c:pt>
                <c:pt idx="32">
                  <c:v>-482.06644594994185</c:v>
                </c:pt>
                <c:pt idx="33">
                  <c:v>-629.04074823004021</c:v>
                </c:pt>
                <c:pt idx="34">
                  <c:v>1835.4193254700303</c:v>
                </c:pt>
                <c:pt idx="35">
                  <c:v>7643.0582249800273</c:v>
                </c:pt>
                <c:pt idx="36">
                  <c:v>9586.1827192199526</c:v>
                </c:pt>
              </c:numCache>
            </c:numRef>
          </c:val>
        </c:ser>
        <c:ser>
          <c:idx val="1"/>
          <c:order val="1"/>
          <c:tx>
            <c:strRef>
              <c:f>'Situation nette'!$A$13</c:f>
              <c:strCache>
                <c:ptCount val="1"/>
                <c:pt idx="0">
                  <c:v>Crédits bruts</c:v>
                </c:pt>
              </c:strCache>
            </c:strRef>
          </c:tx>
          <c:spPr>
            <a:solidFill>
              <a:srgbClr val="034143"/>
            </a:solidFill>
          </c:spPr>
          <c:dLbls>
            <c:dLbl>
              <c:idx val="36"/>
              <c:layout>
                <c:manualLayout>
                  <c:x val="3.2358467326009641E-4"/>
                  <c:y val="-0.14783446687203594"/>
                </c:manualLayout>
              </c:layout>
              <c:numFmt formatCode="#,##0.0" sourceLinked="0"/>
              <c:spPr/>
              <c:txPr>
                <a:bodyPr/>
                <a:lstStyle/>
                <a:p>
                  <a:pPr>
                    <a:defRPr b="1">
                      <a:solidFill>
                        <a:srgbClr val="034143"/>
                      </a:solidFill>
                    </a:defRPr>
                  </a:pPr>
                  <a:endParaRPr lang="fr-FR"/>
                </a:p>
              </c:txPr>
              <c:showVal val="1"/>
            </c:dLbl>
            <c:delete val="1"/>
            <c:numFmt formatCode="#,##0.00" sourceLinked="0"/>
            <c:txPr>
              <a:bodyPr/>
              <a:lstStyle/>
              <a:p>
                <a:pPr>
                  <a:defRPr b="1">
                    <a:solidFill>
                      <a:srgbClr val="034143"/>
                    </a:solidFill>
                  </a:defRPr>
                </a:pPr>
                <a:endParaRPr lang="fr-FR"/>
              </a:p>
            </c:txPr>
          </c:dLbls>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nette'!$AQ$13:$CA$13</c:f>
              <c:numCache>
                <c:formatCode>#,##0</c:formatCode>
                <c:ptCount val="37"/>
                <c:pt idx="0">
                  <c:v>344.48563506001227</c:v>
                </c:pt>
                <c:pt idx="1">
                  <c:v>684.5977640599906</c:v>
                </c:pt>
                <c:pt idx="2">
                  <c:v>4037.3656776599887</c:v>
                </c:pt>
                <c:pt idx="3">
                  <c:v>-1523.0129095366597</c:v>
                </c:pt>
                <c:pt idx="4">
                  <c:v>1742.1073725599942</c:v>
                </c:pt>
                <c:pt idx="5">
                  <c:v>-2373.0030013333562</c:v>
                </c:pt>
                <c:pt idx="6">
                  <c:v>1365.2138706666829</c:v>
                </c:pt>
                <c:pt idx="7">
                  <c:v>-2585.6368676967022</c:v>
                </c:pt>
                <c:pt idx="8">
                  <c:v>1928.6843732533748</c:v>
                </c:pt>
                <c:pt idx="9">
                  <c:v>-1427.2448491766752</c:v>
                </c:pt>
                <c:pt idx="10">
                  <c:v>710.21594220334305</c:v>
                </c:pt>
                <c:pt idx="11">
                  <c:v>-681.29761510664241</c:v>
                </c:pt>
                <c:pt idx="12">
                  <c:v>-1558.9187732933462</c:v>
                </c:pt>
                <c:pt idx="13">
                  <c:v>-329.24012127336863</c:v>
                </c:pt>
                <c:pt idx="14">
                  <c:v>-2204.634404403329</c:v>
                </c:pt>
                <c:pt idx="15">
                  <c:v>-753.68366580665122</c:v>
                </c:pt>
                <c:pt idx="16">
                  <c:v>-1726.7847859299779</c:v>
                </c:pt>
                <c:pt idx="17">
                  <c:v>1970.1016126700044</c:v>
                </c:pt>
                <c:pt idx="18">
                  <c:v>-1116.5712832933364</c:v>
                </c:pt>
                <c:pt idx="19">
                  <c:v>-526.23198762333391</c:v>
                </c:pt>
                <c:pt idx="20">
                  <c:v>-3696.8715637100345</c:v>
                </c:pt>
                <c:pt idx="21">
                  <c:v>-287.43709760302306</c:v>
                </c:pt>
                <c:pt idx="22">
                  <c:v>-330.36034049001336</c:v>
                </c:pt>
                <c:pt idx="23">
                  <c:v>-3428.8742146399918</c:v>
                </c:pt>
                <c:pt idx="24">
                  <c:v>786.69443848055607</c:v>
                </c:pt>
                <c:pt idx="25">
                  <c:v>-1770.9195395952165</c:v>
                </c:pt>
                <c:pt idx="26">
                  <c:v>-3477.1898370080589</c:v>
                </c:pt>
                <c:pt idx="27">
                  <c:v>-925.37748483985661</c:v>
                </c:pt>
                <c:pt idx="28">
                  <c:v>-1708.9063515066805</c:v>
                </c:pt>
                <c:pt idx="29">
                  <c:v>-4086.8318266866509</c:v>
                </c:pt>
                <c:pt idx="30">
                  <c:v>-1363.338240018576</c:v>
                </c:pt>
                <c:pt idx="31">
                  <c:v>-369.34381342664369</c:v>
                </c:pt>
                <c:pt idx="32">
                  <c:v>-501.09125390669692</c:v>
                </c:pt>
                <c:pt idx="33">
                  <c:v>-1112.521936185211</c:v>
                </c:pt>
                <c:pt idx="34">
                  <c:v>-6026.3157368400098</c:v>
                </c:pt>
                <c:pt idx="35">
                  <c:v>-7320.0205922899841</c:v>
                </c:pt>
                <c:pt idx="36">
                  <c:v>-10070.263609780548</c:v>
                </c:pt>
              </c:numCache>
            </c:numRef>
          </c:val>
        </c:ser>
        <c:gapWidth val="75"/>
        <c:overlap val="100"/>
        <c:axId val="78942976"/>
        <c:axId val="78944512"/>
      </c:barChart>
      <c:lineChart>
        <c:grouping val="standard"/>
        <c:ser>
          <c:idx val="2"/>
          <c:order val="2"/>
          <c:tx>
            <c:strRef>
              <c:f>'Situation nette'!$A$14</c:f>
              <c:strCache>
                <c:ptCount val="1"/>
                <c:pt idx="0">
                  <c:v>Situation nette: dépôts-crédits</c:v>
                </c:pt>
              </c:strCache>
            </c:strRef>
          </c:tx>
          <c:spPr>
            <a:ln w="19050">
              <a:solidFill>
                <a:srgbClr val="595959"/>
              </a:solidFill>
            </a:ln>
          </c:spPr>
          <c:marker>
            <c:symbol val="none"/>
          </c:marker>
          <c:cat>
            <c:numRef>
              <c:f>'Situation nette'!$AP$2:$BZ$2</c:f>
              <c:numCache>
                <c:formatCode>mmm\-yy</c:formatCode>
                <c:ptCount val="3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numCache>
            </c:numRef>
          </c:cat>
          <c:val>
            <c:numRef>
              <c:f>'Situation nette'!$AQ$14:$CA$14</c:f>
              <c:numCache>
                <c:formatCode>#,##0</c:formatCode>
                <c:ptCount val="37"/>
                <c:pt idx="0">
                  <c:v>-1924.7479564700129</c:v>
                </c:pt>
                <c:pt idx="1">
                  <c:v>933.70674250999093</c:v>
                </c:pt>
                <c:pt idx="2">
                  <c:v>4189.7125531800093</c:v>
                </c:pt>
                <c:pt idx="3">
                  <c:v>1245.5699601933359</c:v>
                </c:pt>
                <c:pt idx="4">
                  <c:v>3644.0020709199907</c:v>
                </c:pt>
                <c:pt idx="5">
                  <c:v>-6014.0865089233812</c:v>
                </c:pt>
                <c:pt idx="6">
                  <c:v>5134.3380703267148</c:v>
                </c:pt>
                <c:pt idx="7">
                  <c:v>-3502.1703280967172</c:v>
                </c:pt>
                <c:pt idx="8">
                  <c:v>3768.022863273412</c:v>
                </c:pt>
                <c:pt idx="9">
                  <c:v>-3752.7782142567039</c:v>
                </c:pt>
                <c:pt idx="10">
                  <c:v>1848.5848970233199</c:v>
                </c:pt>
                <c:pt idx="11">
                  <c:v>1068.0597862333652</c:v>
                </c:pt>
                <c:pt idx="12">
                  <c:v>2312.6003918266597</c:v>
                </c:pt>
                <c:pt idx="13">
                  <c:v>1980.3663103466331</c:v>
                </c:pt>
                <c:pt idx="14">
                  <c:v>-2565.436401923329</c:v>
                </c:pt>
                <c:pt idx="15">
                  <c:v>4.7882526833415122</c:v>
                </c:pt>
                <c:pt idx="16">
                  <c:v>1514.1669904300272</c:v>
                </c:pt>
                <c:pt idx="17">
                  <c:v>-1734.8415174199938</c:v>
                </c:pt>
                <c:pt idx="18">
                  <c:v>3142.5517869066603</c:v>
                </c:pt>
                <c:pt idx="19">
                  <c:v>-331.93774870333073</c:v>
                </c:pt>
                <c:pt idx="20">
                  <c:v>-5456.2868291900459</c:v>
                </c:pt>
                <c:pt idx="21">
                  <c:v>2875.8300794770121</c:v>
                </c:pt>
                <c:pt idx="22">
                  <c:v>-2074.6342635600267</c:v>
                </c:pt>
                <c:pt idx="23">
                  <c:v>3819.2856903799766</c:v>
                </c:pt>
                <c:pt idx="24">
                  <c:v>-2722.142471049428</c:v>
                </c:pt>
                <c:pt idx="25">
                  <c:v>3493.8543568047889</c:v>
                </c:pt>
                <c:pt idx="26">
                  <c:v>-485.92966138803968</c:v>
                </c:pt>
                <c:pt idx="27">
                  <c:v>-2697.1077512498796</c:v>
                </c:pt>
                <c:pt idx="28">
                  <c:v>1145.0655643933117</c:v>
                </c:pt>
                <c:pt idx="29">
                  <c:v>-5734.8417178366171</c:v>
                </c:pt>
                <c:pt idx="30">
                  <c:v>502.5775304614005</c:v>
                </c:pt>
                <c:pt idx="31">
                  <c:v>62.119742993324962</c:v>
                </c:pt>
                <c:pt idx="32">
                  <c:v>-983.15769985663871</c:v>
                </c:pt>
                <c:pt idx="33">
                  <c:v>-1741.5626844152512</c:v>
                </c:pt>
                <c:pt idx="34">
                  <c:v>-4190.8964113699803</c:v>
                </c:pt>
                <c:pt idx="35">
                  <c:v>323.0376326900423</c:v>
                </c:pt>
                <c:pt idx="36">
                  <c:v>-484.08089056059725</c:v>
                </c:pt>
              </c:numCache>
            </c:numRef>
          </c:val>
        </c:ser>
        <c:ser>
          <c:idx val="3"/>
          <c:order val="3"/>
          <c:tx>
            <c:strRef>
              <c:f>'Situation nette'!$A$15</c:f>
              <c:strCache>
                <c:ptCount val="1"/>
                <c:pt idx="0">
                  <c:v>Moyenne des dépôts (01/2017-02/2020)</c:v>
                </c:pt>
              </c:strCache>
            </c:strRef>
          </c:tx>
          <c:spPr>
            <a:ln>
              <a:solidFill>
                <a:srgbClr val="057679"/>
              </a:solidFill>
              <a:prstDash val="sysDash"/>
            </a:ln>
          </c:spPr>
          <c:marker>
            <c:symbol val="none"/>
          </c:marker>
          <c:dLbls>
            <c:dLbl>
              <c:idx val="36"/>
              <c:layout>
                <c:manualLayout>
                  <c:x val="0"/>
                  <c:y val="0"/>
                </c:manualLayout>
              </c:layout>
              <c:tx>
                <c:rich>
                  <a:bodyPr/>
                  <a:lstStyle/>
                  <a:p>
                    <a:r>
                      <a:rPr lang="en-US" b="1">
                        <a:solidFill>
                          <a:srgbClr val="057679"/>
                        </a:solidFill>
                      </a:rPr>
                      <a:t>0</a:t>
                    </a:r>
                    <a:r>
                      <a:rPr lang="en-US"/>
                      <a:t>,6</a:t>
                    </a:r>
                  </a:p>
                </c:rich>
              </c:tx>
              <c:showVal val="1"/>
            </c:dLbl>
            <c:delete val="1"/>
            <c:numFmt formatCode="#,##0.0" sourceLinked="0"/>
            <c:txPr>
              <a:bodyPr/>
              <a:lstStyle/>
              <a:p>
                <a:pPr>
                  <a:defRPr b="1">
                    <a:solidFill>
                      <a:srgbClr val="057679"/>
                    </a:solidFill>
                  </a:defRPr>
                </a:pPr>
                <a:endParaRPr lang="fr-FR"/>
              </a:p>
            </c:txPr>
          </c:dLbls>
          <c:cat>
            <c:numRef>
              <c:f>'Situation nette'!$AP$2:$BZ$2</c:f>
              <c:numCache>
                <c:formatCode>mmm\-yy</c:formatCode>
                <c:ptCount val="3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numCache>
            </c:numRef>
          </c:cat>
          <c:val>
            <c:numRef>
              <c:f>'Situation nette'!$AQ$15:$CA$15</c:f>
              <c:numCache>
                <c:formatCode>#,##0</c:formatCode>
                <c:ptCount val="37"/>
                <c:pt idx="0">
                  <c:v>619.64654776447378</c:v>
                </c:pt>
                <c:pt idx="1">
                  <c:v>619.64654776447378</c:v>
                </c:pt>
                <c:pt idx="2">
                  <c:v>619.64654776447378</c:v>
                </c:pt>
                <c:pt idx="3">
                  <c:v>619.64654776447378</c:v>
                </c:pt>
                <c:pt idx="4">
                  <c:v>619.64654776447378</c:v>
                </c:pt>
                <c:pt idx="5">
                  <c:v>619.64654776447378</c:v>
                </c:pt>
                <c:pt idx="6">
                  <c:v>619.64654776447378</c:v>
                </c:pt>
                <c:pt idx="7">
                  <c:v>619.64654776447378</c:v>
                </c:pt>
                <c:pt idx="8">
                  <c:v>619.64654776447378</c:v>
                </c:pt>
                <c:pt idx="9">
                  <c:v>619.64654776447378</c:v>
                </c:pt>
                <c:pt idx="10">
                  <c:v>619.64654776447378</c:v>
                </c:pt>
                <c:pt idx="11">
                  <c:v>619.64654776447378</c:v>
                </c:pt>
                <c:pt idx="12">
                  <c:v>619.64654776447378</c:v>
                </c:pt>
                <c:pt idx="13">
                  <c:v>619.64654776447378</c:v>
                </c:pt>
                <c:pt idx="14">
                  <c:v>619.64654776447378</c:v>
                </c:pt>
                <c:pt idx="15">
                  <c:v>619.64654776447378</c:v>
                </c:pt>
                <c:pt idx="16">
                  <c:v>619.64654776447378</c:v>
                </c:pt>
                <c:pt idx="17">
                  <c:v>619.64654776447378</c:v>
                </c:pt>
                <c:pt idx="18">
                  <c:v>619.64654776447378</c:v>
                </c:pt>
                <c:pt idx="19">
                  <c:v>619.64654776447378</c:v>
                </c:pt>
                <c:pt idx="20">
                  <c:v>619.64654776447378</c:v>
                </c:pt>
                <c:pt idx="21">
                  <c:v>619.64654776447378</c:v>
                </c:pt>
                <c:pt idx="22">
                  <c:v>619.64654776447378</c:v>
                </c:pt>
                <c:pt idx="23">
                  <c:v>619.64654776447378</c:v>
                </c:pt>
                <c:pt idx="24">
                  <c:v>619.64654776447378</c:v>
                </c:pt>
                <c:pt idx="25">
                  <c:v>619.64654776447378</c:v>
                </c:pt>
                <c:pt idx="26">
                  <c:v>619.64654776447378</c:v>
                </c:pt>
                <c:pt idx="27">
                  <c:v>619.64654776447378</c:v>
                </c:pt>
                <c:pt idx="28">
                  <c:v>619.64654776447378</c:v>
                </c:pt>
                <c:pt idx="29">
                  <c:v>619.64654776447378</c:v>
                </c:pt>
                <c:pt idx="30">
                  <c:v>619.64654776447378</c:v>
                </c:pt>
                <c:pt idx="31">
                  <c:v>619.64654776447378</c:v>
                </c:pt>
                <c:pt idx="32">
                  <c:v>619.64654776447378</c:v>
                </c:pt>
                <c:pt idx="33">
                  <c:v>619.64654776447378</c:v>
                </c:pt>
                <c:pt idx="34">
                  <c:v>619.64654776447378</c:v>
                </c:pt>
                <c:pt idx="35">
                  <c:v>619.64654776447378</c:v>
                </c:pt>
                <c:pt idx="36">
                  <c:v>619.64654776447378</c:v>
                </c:pt>
              </c:numCache>
            </c:numRef>
          </c:val>
        </c:ser>
        <c:ser>
          <c:idx val="4"/>
          <c:order val="4"/>
          <c:tx>
            <c:strRef>
              <c:f>'Situation nette'!$A$16</c:f>
              <c:strCache>
                <c:ptCount val="1"/>
                <c:pt idx="0">
                  <c:v>Moyenne des crédits (01/2017-02/2020)</c:v>
                </c:pt>
              </c:strCache>
            </c:strRef>
          </c:tx>
          <c:spPr>
            <a:ln>
              <a:solidFill>
                <a:srgbClr val="034143"/>
              </a:solidFill>
              <a:prstDash val="sysDash"/>
            </a:ln>
          </c:spPr>
          <c:marker>
            <c:symbol val="none"/>
          </c:marker>
          <c:dLbls>
            <c:dLbl>
              <c:idx val="36"/>
              <c:layout>
                <c:manualLayout>
                  <c:x val="-4.7114260800434635E-3"/>
                  <c:y val="0"/>
                </c:manualLayout>
              </c:layout>
              <c:tx>
                <c:rich>
                  <a:bodyPr/>
                  <a:lstStyle/>
                  <a:p>
                    <a:r>
                      <a:rPr lang="en-US" sz="600" b="1">
                        <a:solidFill>
                          <a:srgbClr val="034143"/>
                        </a:solidFill>
                      </a:rPr>
                      <a:t>-</a:t>
                    </a:r>
                    <a:r>
                      <a:rPr lang="en-US" b="1"/>
                      <a:t>0,5</a:t>
                    </a:r>
                  </a:p>
                </c:rich>
              </c:tx>
              <c:showVal val="1"/>
            </c:dLbl>
            <c:delete val="1"/>
          </c:dLbls>
          <c:cat>
            <c:numRef>
              <c:f>'Situation nette'!$AP$2:$BZ$2</c:f>
              <c:numCache>
                <c:formatCode>mmm\-yy</c:formatCode>
                <c:ptCount val="3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numCache>
            </c:numRef>
          </c:cat>
          <c:val>
            <c:numRef>
              <c:f>'Situation nette'!$AQ$16:$CA$16</c:f>
              <c:numCache>
                <c:formatCode>#,##0</c:formatCode>
                <c:ptCount val="37"/>
                <c:pt idx="0">
                  <c:v>-540.12190006467154</c:v>
                </c:pt>
                <c:pt idx="1">
                  <c:v>-540.12190006467154</c:v>
                </c:pt>
                <c:pt idx="2">
                  <c:v>-540.12190006467154</c:v>
                </c:pt>
                <c:pt idx="3">
                  <c:v>-540.12190006467154</c:v>
                </c:pt>
                <c:pt idx="4">
                  <c:v>-540.12190006467154</c:v>
                </c:pt>
                <c:pt idx="5">
                  <c:v>-540.12190006467154</c:v>
                </c:pt>
                <c:pt idx="6">
                  <c:v>-540.12190006467154</c:v>
                </c:pt>
                <c:pt idx="7">
                  <c:v>-540.12190006467154</c:v>
                </c:pt>
                <c:pt idx="8">
                  <c:v>-540.12190006467154</c:v>
                </c:pt>
                <c:pt idx="9">
                  <c:v>-540.12190006467154</c:v>
                </c:pt>
                <c:pt idx="10">
                  <c:v>-540.12190006467154</c:v>
                </c:pt>
                <c:pt idx="11">
                  <c:v>-540.12190006467154</c:v>
                </c:pt>
                <c:pt idx="12">
                  <c:v>-540.12190006467154</c:v>
                </c:pt>
                <c:pt idx="13">
                  <c:v>-540.12190006467154</c:v>
                </c:pt>
                <c:pt idx="14">
                  <c:v>-540.12190006467154</c:v>
                </c:pt>
                <c:pt idx="15">
                  <c:v>-540.12190006467154</c:v>
                </c:pt>
                <c:pt idx="16">
                  <c:v>-540.12190006467154</c:v>
                </c:pt>
                <c:pt idx="17">
                  <c:v>-540.12190006467154</c:v>
                </c:pt>
                <c:pt idx="18">
                  <c:v>-540.12190006467154</c:v>
                </c:pt>
                <c:pt idx="19">
                  <c:v>-540.12190006467154</c:v>
                </c:pt>
                <c:pt idx="20">
                  <c:v>-540.12190006467154</c:v>
                </c:pt>
                <c:pt idx="21">
                  <c:v>-540.12190006467154</c:v>
                </c:pt>
                <c:pt idx="22">
                  <c:v>-540.12190006467154</c:v>
                </c:pt>
                <c:pt idx="23">
                  <c:v>-540.12190006467154</c:v>
                </c:pt>
                <c:pt idx="24">
                  <c:v>-540.12190006467154</c:v>
                </c:pt>
                <c:pt idx="25">
                  <c:v>-540.12190006467154</c:v>
                </c:pt>
                <c:pt idx="26">
                  <c:v>-540.12190006467154</c:v>
                </c:pt>
                <c:pt idx="27">
                  <c:v>-540.12190006467154</c:v>
                </c:pt>
                <c:pt idx="28">
                  <c:v>-540.12190006467154</c:v>
                </c:pt>
                <c:pt idx="29">
                  <c:v>-540.12190006467154</c:v>
                </c:pt>
                <c:pt idx="30">
                  <c:v>-540.12190006467154</c:v>
                </c:pt>
                <c:pt idx="31">
                  <c:v>-540.12190006467154</c:v>
                </c:pt>
                <c:pt idx="32">
                  <c:v>-540.12190006467154</c:v>
                </c:pt>
                <c:pt idx="33">
                  <c:v>-540.12190006467154</c:v>
                </c:pt>
                <c:pt idx="34">
                  <c:v>-540.12190006467154</c:v>
                </c:pt>
                <c:pt idx="35">
                  <c:v>-540.12190006467154</c:v>
                </c:pt>
                <c:pt idx="36">
                  <c:v>-540.12190006467154</c:v>
                </c:pt>
              </c:numCache>
            </c:numRef>
          </c:val>
        </c:ser>
        <c:marker val="1"/>
        <c:axId val="78942976"/>
        <c:axId val="78944512"/>
      </c:lineChart>
      <c:dateAx>
        <c:axId val="78942976"/>
        <c:scaling>
          <c:orientation val="minMax"/>
        </c:scaling>
        <c:axPos val="b"/>
        <c:numFmt formatCode="mmm\-yy" sourceLinked="1"/>
        <c:majorTickMark val="none"/>
        <c:tickLblPos val="low"/>
        <c:crossAx val="78944512"/>
        <c:crosses val="autoZero"/>
        <c:auto val="1"/>
        <c:lblOffset val="100"/>
        <c:majorUnit val="3"/>
        <c:majorTimeUnit val="months"/>
      </c:dateAx>
      <c:valAx>
        <c:axId val="78944512"/>
        <c:scaling>
          <c:orientation val="minMax"/>
          <c:min val="-11000"/>
        </c:scaling>
        <c:axPos val="l"/>
        <c:majorGridlines>
          <c:spPr>
            <a:ln>
              <a:prstDash val="sysDot"/>
            </a:ln>
          </c:spPr>
        </c:majorGridlines>
        <c:title>
          <c:tx>
            <c:rich>
              <a:bodyPr rot="-5400000" vert="horz"/>
              <a:lstStyle/>
              <a:p>
                <a:pPr>
                  <a:defRPr b="0"/>
                </a:pPr>
                <a:r>
                  <a:rPr lang="en-US" b="0"/>
                  <a:t>en milliards de F CFP</a:t>
                </a:r>
              </a:p>
            </c:rich>
          </c:tx>
        </c:title>
        <c:numFmt formatCode="#,##0" sourceLinked="1"/>
        <c:majorTickMark val="none"/>
        <c:tickLblPos val="nextTo"/>
        <c:spPr>
          <a:ln w="9525">
            <a:noFill/>
          </a:ln>
        </c:spPr>
        <c:crossAx val="78942976"/>
        <c:crosses val="autoZero"/>
        <c:crossBetween val="between"/>
        <c:majorUnit val="2000"/>
        <c:dispUnits>
          <c:builtInUnit val="thousands"/>
        </c:dispUnits>
      </c:valAx>
    </c:plotArea>
    <c:legend>
      <c:legendPos val="b"/>
      <c:layout>
        <c:manualLayout>
          <c:xMode val="edge"/>
          <c:yMode val="edge"/>
          <c:x val="9.7064284874838428E-3"/>
          <c:y val="0.7954764732620716"/>
          <c:w val="0.98456724252751959"/>
          <c:h val="0.14120881537852459"/>
        </c:manualLayout>
      </c:layout>
      <c:txPr>
        <a:bodyPr/>
        <a:lstStyle/>
        <a:p>
          <a:pPr>
            <a:defRPr sz="1200"/>
          </a:pPr>
          <a:endParaRPr lang="fr-FR"/>
        </a:p>
      </c:txPr>
    </c:legend>
    <c:plotVisOnly val="1"/>
    <c:dispBlanksAs val="gap"/>
  </c:chart>
  <c:spPr>
    <a:ln>
      <a:noFill/>
    </a:ln>
  </c:spPr>
  <c:txPr>
    <a:bodyPr/>
    <a:lstStyle/>
    <a:p>
      <a:pPr>
        <a:defRPr sz="1000">
          <a:latin typeface="Tahoma" pitchFamily="34" charset="0"/>
          <a:ea typeface="Tahoma" pitchFamily="34" charset="0"/>
          <a:cs typeface="Tahoma" pitchFamily="34" charset="0"/>
        </a:defRPr>
      </a:pPr>
      <a:endParaRPr lang="fr-FR"/>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Dépôts et crédits des particuliers</a:t>
            </a:r>
          </a:p>
          <a:p>
            <a:pPr>
              <a:defRPr/>
            </a:pPr>
            <a:r>
              <a:rPr lang="fr-FR"/>
              <a:t>(flux mensuels bruts)</a:t>
            </a:r>
          </a:p>
        </c:rich>
      </c:tx>
    </c:title>
    <c:plotArea>
      <c:layout>
        <c:manualLayout>
          <c:layoutTarget val="inner"/>
          <c:xMode val="edge"/>
          <c:yMode val="edge"/>
          <c:x val="6.4449406510753315E-2"/>
          <c:y val="0.14760714966495109"/>
          <c:w val="0.88584933599717963"/>
          <c:h val="0.59568175486444086"/>
        </c:manualLayout>
      </c:layout>
      <c:barChart>
        <c:barDir val="col"/>
        <c:grouping val="stacked"/>
        <c:ser>
          <c:idx val="0"/>
          <c:order val="0"/>
          <c:tx>
            <c:strRef>
              <c:f>'Situation nette'!$A$4</c:f>
              <c:strCache>
                <c:ptCount val="1"/>
                <c:pt idx="0">
                  <c:v>Dépôts</c:v>
                </c:pt>
              </c:strCache>
            </c:strRef>
          </c:tx>
          <c:spPr>
            <a:solidFill>
              <a:srgbClr val="07B3B7"/>
            </a:solidFill>
          </c:spPr>
          <c:dLbls>
            <c:dLbl>
              <c:idx val="36"/>
              <c:layout>
                <c:manualLayout>
                  <c:x val="2.4712258189948589E-2"/>
                  <c:y val="-3.3197354905464323E-3"/>
                </c:manualLayout>
              </c:layout>
              <c:numFmt formatCode="#,##0.0" sourceLinked="0"/>
              <c:spPr/>
              <c:txPr>
                <a:bodyPr/>
                <a:lstStyle/>
                <a:p>
                  <a:pPr>
                    <a:defRPr b="1">
                      <a:solidFill>
                        <a:srgbClr val="07B3B7"/>
                      </a:solidFill>
                    </a:defRPr>
                  </a:pPr>
                  <a:endParaRPr lang="fr-FR"/>
                </a:p>
              </c:txPr>
              <c:showVal val="1"/>
            </c:dLbl>
            <c:delete val="1"/>
          </c:dLbls>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nette'!$AQ$4:$CA$4</c:f>
              <c:numCache>
                <c:formatCode>#,##0</c:formatCode>
                <c:ptCount val="37"/>
                <c:pt idx="0">
                  <c:v>514.19996708992119</c:v>
                </c:pt>
                <c:pt idx="1">
                  <c:v>2630.8079127801366</c:v>
                </c:pt>
                <c:pt idx="2">
                  <c:v>-1635.6400782800315</c:v>
                </c:pt>
                <c:pt idx="3">
                  <c:v>2380.5087724596851</c:v>
                </c:pt>
                <c:pt idx="4">
                  <c:v>-429.51389562970405</c:v>
                </c:pt>
                <c:pt idx="5">
                  <c:v>358.07128705996274</c:v>
                </c:pt>
                <c:pt idx="6">
                  <c:v>4622.0981177198883</c:v>
                </c:pt>
                <c:pt idx="7">
                  <c:v>243.18829476010796</c:v>
                </c:pt>
                <c:pt idx="8">
                  <c:v>1587.3525267799496</c:v>
                </c:pt>
                <c:pt idx="9">
                  <c:v>446.93241061997406</c:v>
                </c:pt>
                <c:pt idx="10">
                  <c:v>74.05153617006539</c:v>
                </c:pt>
                <c:pt idx="11">
                  <c:v>-606.53391069996349</c:v>
                </c:pt>
                <c:pt idx="12">
                  <c:v>4048.7961015399696</c:v>
                </c:pt>
                <c:pt idx="13">
                  <c:v>-469.88058465993402</c:v>
                </c:pt>
                <c:pt idx="14">
                  <c:v>677.74374075979006</c:v>
                </c:pt>
                <c:pt idx="15">
                  <c:v>2830.3209684901835</c:v>
                </c:pt>
                <c:pt idx="16">
                  <c:v>-2773.9361987199782</c:v>
                </c:pt>
                <c:pt idx="17">
                  <c:v>1324.2435673400166</c:v>
                </c:pt>
                <c:pt idx="18">
                  <c:v>2488.217206499934</c:v>
                </c:pt>
                <c:pt idx="19">
                  <c:v>2053.5880497699968</c:v>
                </c:pt>
                <c:pt idx="20">
                  <c:v>2238.7281729999186</c:v>
                </c:pt>
                <c:pt idx="21">
                  <c:v>874.11711381006239</c:v>
                </c:pt>
                <c:pt idx="22">
                  <c:v>438.11772290998698</c:v>
                </c:pt>
                <c:pt idx="23">
                  <c:v>2278.4675738000278</c:v>
                </c:pt>
                <c:pt idx="24">
                  <c:v>3454.2910398000481</c:v>
                </c:pt>
                <c:pt idx="25">
                  <c:v>1240.6428487100002</c:v>
                </c:pt>
                <c:pt idx="26">
                  <c:v>-426.29054531997434</c:v>
                </c:pt>
                <c:pt idx="27">
                  <c:v>3797.9260834599131</c:v>
                </c:pt>
                <c:pt idx="28">
                  <c:v>-1581.2128303399677</c:v>
                </c:pt>
                <c:pt idx="29">
                  <c:v>2485.2466172599793</c:v>
                </c:pt>
                <c:pt idx="30">
                  <c:v>2833.4777808100584</c:v>
                </c:pt>
                <c:pt idx="31">
                  <c:v>3118.1602528399826</c:v>
                </c:pt>
                <c:pt idx="32">
                  <c:v>1802.163743279993</c:v>
                </c:pt>
                <c:pt idx="33">
                  <c:v>1952.6091724099515</c:v>
                </c:pt>
                <c:pt idx="34">
                  <c:v>6007.4635869700905</c:v>
                </c:pt>
                <c:pt idx="35">
                  <c:v>3605.4981780298949</c:v>
                </c:pt>
                <c:pt idx="36">
                  <c:v>1076.0592865700123</c:v>
                </c:pt>
              </c:numCache>
            </c:numRef>
          </c:val>
        </c:ser>
        <c:ser>
          <c:idx val="1"/>
          <c:order val="1"/>
          <c:tx>
            <c:strRef>
              <c:f>'Situation nette'!$A$5</c:f>
              <c:strCache>
                <c:ptCount val="1"/>
                <c:pt idx="0">
                  <c:v>Crédits bruts</c:v>
                </c:pt>
              </c:strCache>
            </c:strRef>
          </c:tx>
          <c:spPr>
            <a:solidFill>
              <a:srgbClr val="034143"/>
            </a:solidFill>
          </c:spPr>
          <c:dLbls>
            <c:dLbl>
              <c:idx val="36"/>
              <c:layout>
                <c:manualLayout>
                  <c:x val="1.8092495382521744E-2"/>
                  <c:y val="-6.0415871716140858E-2"/>
                </c:manualLayout>
              </c:layout>
              <c:numFmt formatCode="#,##0.0" sourceLinked="0"/>
              <c:spPr/>
              <c:txPr>
                <a:bodyPr/>
                <a:lstStyle/>
                <a:p>
                  <a:pPr>
                    <a:defRPr b="1">
                      <a:solidFill>
                        <a:srgbClr val="034143"/>
                      </a:solidFill>
                    </a:defRPr>
                  </a:pPr>
                  <a:endParaRPr lang="fr-FR"/>
                </a:p>
              </c:txPr>
              <c:showVal val="1"/>
            </c:dLbl>
            <c:delete val="1"/>
            <c:numFmt formatCode="#,##0.00" sourceLinked="0"/>
          </c:dLbls>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nette'!$AQ$5:$CA$5</c:f>
              <c:numCache>
                <c:formatCode>#,##0</c:formatCode>
                <c:ptCount val="37"/>
                <c:pt idx="0">
                  <c:v>351.6089550200403</c:v>
                </c:pt>
                <c:pt idx="1">
                  <c:v>-145.08421612003448</c:v>
                </c:pt>
                <c:pt idx="2">
                  <c:v>63.630286400049926</c:v>
                </c:pt>
                <c:pt idx="3">
                  <c:v>-874.47755768337834</c:v>
                </c:pt>
                <c:pt idx="4">
                  <c:v>-322.5157593899965</c:v>
                </c:pt>
                <c:pt idx="5">
                  <c:v>-1098.1000516066852</c:v>
                </c:pt>
                <c:pt idx="6">
                  <c:v>-1060.3509225166736</c:v>
                </c:pt>
                <c:pt idx="7">
                  <c:v>299.35305733671782</c:v>
                </c:pt>
                <c:pt idx="8">
                  <c:v>-235.99042358335853</c:v>
                </c:pt>
                <c:pt idx="9">
                  <c:v>-794.9150563233195</c:v>
                </c:pt>
                <c:pt idx="10">
                  <c:v>-793.1628667533397</c:v>
                </c:pt>
                <c:pt idx="11">
                  <c:v>-536.24894739332808</c:v>
                </c:pt>
                <c:pt idx="12">
                  <c:v>-1481.089424586713</c:v>
                </c:pt>
                <c:pt idx="13">
                  <c:v>-1156.0065472566484</c:v>
                </c:pt>
                <c:pt idx="14">
                  <c:v>-1611.1992285166377</c:v>
                </c:pt>
                <c:pt idx="15">
                  <c:v>-653.82559081336831</c:v>
                </c:pt>
                <c:pt idx="16">
                  <c:v>-1931.9414584799706</c:v>
                </c:pt>
                <c:pt idx="17">
                  <c:v>-1829.0099424600005</c:v>
                </c:pt>
                <c:pt idx="18">
                  <c:v>-3419.8840939166544</c:v>
                </c:pt>
                <c:pt idx="19">
                  <c:v>1165.5952370933294</c:v>
                </c:pt>
                <c:pt idx="20">
                  <c:v>-805.60853945004953</c:v>
                </c:pt>
                <c:pt idx="21">
                  <c:v>-461.47454706907268</c:v>
                </c:pt>
                <c:pt idx="22">
                  <c:v>-644.41442208993419</c:v>
                </c:pt>
                <c:pt idx="23">
                  <c:v>-1489.9060919100048</c:v>
                </c:pt>
                <c:pt idx="24">
                  <c:v>-1404.3450947872402</c:v>
                </c:pt>
                <c:pt idx="25">
                  <c:v>-3170.3756852799652</c:v>
                </c:pt>
                <c:pt idx="26">
                  <c:v>-999.29900314670817</c:v>
                </c:pt>
                <c:pt idx="27">
                  <c:v>-2165.9845334669353</c:v>
                </c:pt>
                <c:pt idx="28">
                  <c:v>-2115.3868371233343</c:v>
                </c:pt>
                <c:pt idx="29">
                  <c:v>-1278.0323165633079</c:v>
                </c:pt>
                <c:pt idx="30">
                  <c:v>-3854.5086120507117</c:v>
                </c:pt>
                <c:pt idx="31">
                  <c:v>-334.1316494632959</c:v>
                </c:pt>
                <c:pt idx="32">
                  <c:v>-1447.0279148733614</c:v>
                </c:pt>
                <c:pt idx="33">
                  <c:v>-499.78669223785403</c:v>
                </c:pt>
                <c:pt idx="34">
                  <c:v>1645.7794489800331</c:v>
                </c:pt>
                <c:pt idx="35">
                  <c:v>141.88316554999355</c:v>
                </c:pt>
                <c:pt idx="36">
                  <c:v>-1182.4243735199568</c:v>
                </c:pt>
              </c:numCache>
            </c:numRef>
          </c:val>
        </c:ser>
        <c:gapWidth val="75"/>
        <c:overlap val="100"/>
        <c:axId val="79140352"/>
        <c:axId val="79141888"/>
      </c:barChart>
      <c:lineChart>
        <c:grouping val="standard"/>
        <c:ser>
          <c:idx val="2"/>
          <c:order val="2"/>
          <c:tx>
            <c:strRef>
              <c:f>'Situation nette'!$A$6</c:f>
              <c:strCache>
                <c:ptCount val="1"/>
                <c:pt idx="0">
                  <c:v>Situation nette: dépôts-crédits</c:v>
                </c:pt>
              </c:strCache>
            </c:strRef>
          </c:tx>
          <c:spPr>
            <a:ln w="19050">
              <a:solidFill>
                <a:srgbClr val="595959"/>
              </a:solidFill>
            </a:ln>
          </c:spPr>
          <c:marker>
            <c:symbol val="none"/>
          </c:marker>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nette'!$AQ$6:$CA$6</c:f>
              <c:numCache>
                <c:formatCode>#,##0</c:formatCode>
                <c:ptCount val="37"/>
                <c:pt idx="0">
                  <c:v>865.80892210996149</c:v>
                </c:pt>
                <c:pt idx="1">
                  <c:v>2485.7236966601013</c:v>
                </c:pt>
                <c:pt idx="2">
                  <c:v>-1572.0097918799818</c:v>
                </c:pt>
                <c:pt idx="3">
                  <c:v>1506.0312147763068</c:v>
                </c:pt>
                <c:pt idx="4">
                  <c:v>-752.02965501970039</c:v>
                </c:pt>
                <c:pt idx="5">
                  <c:v>-740.02876454672241</c:v>
                </c:pt>
                <c:pt idx="6">
                  <c:v>3561.7471952032151</c:v>
                </c:pt>
                <c:pt idx="7">
                  <c:v>542.54135209682579</c:v>
                </c:pt>
                <c:pt idx="8">
                  <c:v>1351.3621031965909</c:v>
                </c:pt>
                <c:pt idx="9">
                  <c:v>-347.98264570334555</c:v>
                </c:pt>
                <c:pt idx="10">
                  <c:v>-719.11133058327448</c:v>
                </c:pt>
                <c:pt idx="11">
                  <c:v>-1142.7828580932915</c:v>
                </c:pt>
                <c:pt idx="12">
                  <c:v>2567.7066769532562</c:v>
                </c:pt>
                <c:pt idx="13">
                  <c:v>-1625.8871319165821</c:v>
                </c:pt>
                <c:pt idx="14">
                  <c:v>-933.45548775684824</c:v>
                </c:pt>
                <c:pt idx="15">
                  <c:v>2176.4953776768157</c:v>
                </c:pt>
                <c:pt idx="16">
                  <c:v>-4705.8776571999488</c:v>
                </c:pt>
                <c:pt idx="17">
                  <c:v>-504.76637511998405</c:v>
                </c:pt>
                <c:pt idx="18">
                  <c:v>-931.66688741672033</c:v>
                </c:pt>
                <c:pt idx="19">
                  <c:v>3219.1832868633273</c:v>
                </c:pt>
                <c:pt idx="20">
                  <c:v>1433.1196335498689</c:v>
                </c:pt>
                <c:pt idx="21">
                  <c:v>412.64256674098965</c:v>
                </c:pt>
                <c:pt idx="22">
                  <c:v>-206.2966991799473</c:v>
                </c:pt>
                <c:pt idx="23">
                  <c:v>788.56148189002272</c:v>
                </c:pt>
                <c:pt idx="24">
                  <c:v>2049.9459450128074</c:v>
                </c:pt>
                <c:pt idx="25">
                  <c:v>-1929.7328365699648</c:v>
                </c:pt>
                <c:pt idx="26">
                  <c:v>-1425.5895484666828</c:v>
                </c:pt>
                <c:pt idx="27">
                  <c:v>1631.9415499929783</c:v>
                </c:pt>
                <c:pt idx="28">
                  <c:v>-3696.599667463302</c:v>
                </c:pt>
                <c:pt idx="29">
                  <c:v>1207.2143006966708</c:v>
                </c:pt>
                <c:pt idx="30">
                  <c:v>-1021.0308312406544</c:v>
                </c:pt>
                <c:pt idx="31">
                  <c:v>2784.0286033766861</c:v>
                </c:pt>
                <c:pt idx="32">
                  <c:v>355.13582840663184</c:v>
                </c:pt>
                <c:pt idx="33">
                  <c:v>1452.8224801720976</c:v>
                </c:pt>
                <c:pt idx="34">
                  <c:v>7653.2430359501232</c:v>
                </c:pt>
                <c:pt idx="35">
                  <c:v>3747.3813435798893</c:v>
                </c:pt>
                <c:pt idx="36">
                  <c:v>-106.3650869499445</c:v>
                </c:pt>
              </c:numCache>
            </c:numRef>
          </c:val>
        </c:ser>
        <c:ser>
          <c:idx val="3"/>
          <c:order val="3"/>
          <c:tx>
            <c:strRef>
              <c:f>'Situation nette'!$A$7</c:f>
              <c:strCache>
                <c:ptCount val="1"/>
                <c:pt idx="0">
                  <c:v>Moyenne des dépôts (01/2017-02/2020)</c:v>
                </c:pt>
              </c:strCache>
            </c:strRef>
          </c:tx>
          <c:spPr>
            <a:ln>
              <a:solidFill>
                <a:srgbClr val="057679"/>
              </a:solidFill>
              <a:prstDash val="sysDash"/>
            </a:ln>
          </c:spPr>
          <c:marker>
            <c:symbol val="none"/>
          </c:marker>
          <c:dLbls>
            <c:dLbl>
              <c:idx val="36"/>
              <c:layout>
                <c:manualLayout>
                  <c:x val="0"/>
                  <c:y val="-3.0149196128829665E-2"/>
                </c:manualLayout>
              </c:layout>
              <c:tx>
                <c:rich>
                  <a:bodyPr/>
                  <a:lstStyle/>
                  <a:p>
                    <a:r>
                      <a:rPr lang="en-US" b="1">
                        <a:solidFill>
                          <a:srgbClr val="057679"/>
                        </a:solidFill>
                      </a:rPr>
                      <a:t>1</a:t>
                    </a:r>
                    <a:r>
                      <a:rPr lang="en-US"/>
                      <a:t>,3</a:t>
                    </a:r>
                  </a:p>
                </c:rich>
              </c:tx>
              <c:showVal val="1"/>
            </c:dLbl>
            <c:delete val="1"/>
            <c:numFmt formatCode="#,##0.0" sourceLinked="0"/>
            <c:txPr>
              <a:bodyPr/>
              <a:lstStyle/>
              <a:p>
                <a:pPr>
                  <a:defRPr b="1">
                    <a:solidFill>
                      <a:srgbClr val="057679"/>
                    </a:solidFill>
                  </a:defRPr>
                </a:pPr>
                <a:endParaRPr lang="fr-FR"/>
              </a:p>
            </c:txPr>
          </c:dLbls>
          <c:cat>
            <c:numRef>
              <c:f>'Situation nette'!$AQ$2:$CA$2</c:f>
              <c:numCache>
                <c:formatCode>mmm\-yy</c:formatCode>
                <c:ptCount val="3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numCache>
            </c:numRef>
          </c:cat>
          <c:val>
            <c:numRef>
              <c:f>'Situation nette'!$AQ$7:$CA$7</c:f>
              <c:numCache>
                <c:formatCode>#,##0</c:formatCode>
                <c:ptCount val="37"/>
                <c:pt idx="0">
                  <c:v>1251.477138279477</c:v>
                </c:pt>
                <c:pt idx="1">
                  <c:v>1251.477138279477</c:v>
                </c:pt>
                <c:pt idx="2">
                  <c:v>1251.477138279477</c:v>
                </c:pt>
                <c:pt idx="3">
                  <c:v>1251.477138279477</c:v>
                </c:pt>
                <c:pt idx="4">
                  <c:v>1251.477138279477</c:v>
                </c:pt>
                <c:pt idx="5">
                  <c:v>1251.477138279477</c:v>
                </c:pt>
                <c:pt idx="6">
                  <c:v>1251.477138279477</c:v>
                </c:pt>
                <c:pt idx="7">
                  <c:v>1251.477138279477</c:v>
                </c:pt>
                <c:pt idx="8">
                  <c:v>1251.477138279477</c:v>
                </c:pt>
                <c:pt idx="9">
                  <c:v>1251.477138279477</c:v>
                </c:pt>
                <c:pt idx="10">
                  <c:v>1251.477138279477</c:v>
                </c:pt>
                <c:pt idx="11">
                  <c:v>1251.477138279477</c:v>
                </c:pt>
                <c:pt idx="12">
                  <c:v>1251.477138279477</c:v>
                </c:pt>
                <c:pt idx="13">
                  <c:v>1251.477138279477</c:v>
                </c:pt>
                <c:pt idx="14">
                  <c:v>1251.477138279477</c:v>
                </c:pt>
                <c:pt idx="15">
                  <c:v>1251.477138279477</c:v>
                </c:pt>
                <c:pt idx="16">
                  <c:v>1251.477138279477</c:v>
                </c:pt>
                <c:pt idx="17">
                  <c:v>1251.477138279477</c:v>
                </c:pt>
                <c:pt idx="18">
                  <c:v>1251.477138279477</c:v>
                </c:pt>
                <c:pt idx="19">
                  <c:v>1251.477138279477</c:v>
                </c:pt>
                <c:pt idx="20">
                  <c:v>1251.477138279477</c:v>
                </c:pt>
                <c:pt idx="21">
                  <c:v>1251.477138279477</c:v>
                </c:pt>
                <c:pt idx="22">
                  <c:v>1251.477138279477</c:v>
                </c:pt>
                <c:pt idx="23">
                  <c:v>1251.477138279477</c:v>
                </c:pt>
                <c:pt idx="24">
                  <c:v>1251.477138279477</c:v>
                </c:pt>
                <c:pt idx="25">
                  <c:v>1251.477138279477</c:v>
                </c:pt>
                <c:pt idx="26">
                  <c:v>1251.477138279477</c:v>
                </c:pt>
                <c:pt idx="27">
                  <c:v>1251.477138279477</c:v>
                </c:pt>
                <c:pt idx="28">
                  <c:v>1251.477138279477</c:v>
                </c:pt>
                <c:pt idx="29">
                  <c:v>1251.477138279477</c:v>
                </c:pt>
                <c:pt idx="30">
                  <c:v>1251.477138279477</c:v>
                </c:pt>
                <c:pt idx="31">
                  <c:v>1251.477138279477</c:v>
                </c:pt>
                <c:pt idx="32">
                  <c:v>1251.477138279477</c:v>
                </c:pt>
                <c:pt idx="33">
                  <c:v>1251.477138279477</c:v>
                </c:pt>
                <c:pt idx="34">
                  <c:v>1251.477138279477</c:v>
                </c:pt>
                <c:pt idx="35">
                  <c:v>1251.477138279477</c:v>
                </c:pt>
                <c:pt idx="36">
                  <c:v>1251.477138279477</c:v>
                </c:pt>
              </c:numCache>
            </c:numRef>
          </c:val>
        </c:ser>
        <c:ser>
          <c:idx val="4"/>
          <c:order val="4"/>
          <c:tx>
            <c:strRef>
              <c:f>'Situation nette'!$A$8</c:f>
              <c:strCache>
                <c:ptCount val="1"/>
                <c:pt idx="0">
                  <c:v>Moyenne de crédits (01/2017-02/2020)</c:v>
                </c:pt>
              </c:strCache>
            </c:strRef>
          </c:tx>
          <c:spPr>
            <a:ln>
              <a:solidFill>
                <a:srgbClr val="034143"/>
              </a:solidFill>
              <a:prstDash val="sysDash"/>
            </a:ln>
          </c:spPr>
          <c:marker>
            <c:symbol val="none"/>
          </c:marker>
          <c:dLbls>
            <c:dLbl>
              <c:idx val="36"/>
              <c:layout>
                <c:manualLayout>
                  <c:x val="-4.7114753323867012E-3"/>
                  <c:y val="-1.2921084055212719E-2"/>
                </c:manualLayout>
              </c:layout>
              <c:tx>
                <c:rich>
                  <a:bodyPr/>
                  <a:lstStyle/>
                  <a:p>
                    <a:r>
                      <a:rPr lang="en-US" sz="600" b="1">
                        <a:solidFill>
                          <a:srgbClr val="034143"/>
                        </a:solidFill>
                        <a:latin typeface="Tahoma" pitchFamily="34" charset="0"/>
                        <a:ea typeface="Tahoma" pitchFamily="34" charset="0"/>
                        <a:cs typeface="Tahoma" pitchFamily="34" charset="0"/>
                      </a:rPr>
                      <a:t>-</a:t>
                    </a:r>
                    <a:r>
                      <a:rPr lang="en-US" b="1"/>
                      <a:t>0,8</a:t>
                    </a:r>
                  </a:p>
                </c:rich>
              </c:tx>
              <c:showVal val="1"/>
            </c:dLbl>
            <c:delete val="1"/>
          </c:dLbls>
          <c:cat>
            <c:numRef>
              <c:f>'Situation nette'!$AP$2:$BZ$2</c:f>
              <c:numCache>
                <c:formatCode>mmm\-yy</c:formatCode>
                <c:ptCount val="3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numCache>
            </c:numRef>
          </c:cat>
          <c:val>
            <c:numRef>
              <c:f>'Situation nette'!$AQ$8:$CA$8</c:f>
              <c:numCache>
                <c:formatCode>#,##0</c:formatCode>
                <c:ptCount val="37"/>
                <c:pt idx="0">
                  <c:v>-832.14864386940008</c:v>
                </c:pt>
                <c:pt idx="1">
                  <c:v>-832.14864386940008</c:v>
                </c:pt>
                <c:pt idx="2">
                  <c:v>-832.14864386940008</c:v>
                </c:pt>
                <c:pt idx="3">
                  <c:v>-832.14864386940008</c:v>
                </c:pt>
                <c:pt idx="4">
                  <c:v>-832.14864386940008</c:v>
                </c:pt>
                <c:pt idx="5">
                  <c:v>-832.14864386940008</c:v>
                </c:pt>
                <c:pt idx="6">
                  <c:v>-832.14864386940008</c:v>
                </c:pt>
                <c:pt idx="7">
                  <c:v>-832.14864386940008</c:v>
                </c:pt>
                <c:pt idx="8">
                  <c:v>-832.14864386940008</c:v>
                </c:pt>
                <c:pt idx="9">
                  <c:v>-832.14864386940008</c:v>
                </c:pt>
                <c:pt idx="10">
                  <c:v>-832.14864386940008</c:v>
                </c:pt>
                <c:pt idx="11">
                  <c:v>-832.14864386940008</c:v>
                </c:pt>
                <c:pt idx="12">
                  <c:v>-832.14864386940008</c:v>
                </c:pt>
                <c:pt idx="13">
                  <c:v>-832.14864386940008</c:v>
                </c:pt>
                <c:pt idx="14">
                  <c:v>-832.14864386940008</c:v>
                </c:pt>
                <c:pt idx="15">
                  <c:v>-832.14864386940008</c:v>
                </c:pt>
                <c:pt idx="16">
                  <c:v>-832.14864386940008</c:v>
                </c:pt>
                <c:pt idx="17">
                  <c:v>-832.14864386940008</c:v>
                </c:pt>
                <c:pt idx="18">
                  <c:v>-832.14864386940008</c:v>
                </c:pt>
                <c:pt idx="19">
                  <c:v>-832.14864386940008</c:v>
                </c:pt>
                <c:pt idx="20">
                  <c:v>-832.14864386940008</c:v>
                </c:pt>
                <c:pt idx="21">
                  <c:v>-832.14864386940008</c:v>
                </c:pt>
                <c:pt idx="22">
                  <c:v>-832.14864386940008</c:v>
                </c:pt>
                <c:pt idx="23">
                  <c:v>-832.14864386940008</c:v>
                </c:pt>
                <c:pt idx="24">
                  <c:v>-832.14864386940008</c:v>
                </c:pt>
                <c:pt idx="25">
                  <c:v>-832.14864386940008</c:v>
                </c:pt>
                <c:pt idx="26">
                  <c:v>-832.14864386940008</c:v>
                </c:pt>
                <c:pt idx="27">
                  <c:v>-832.14864386940008</c:v>
                </c:pt>
                <c:pt idx="28">
                  <c:v>-832.14864386940008</c:v>
                </c:pt>
                <c:pt idx="29">
                  <c:v>-832.14864386940008</c:v>
                </c:pt>
                <c:pt idx="30">
                  <c:v>-832.14864386940008</c:v>
                </c:pt>
                <c:pt idx="31">
                  <c:v>-832.14864386940008</c:v>
                </c:pt>
                <c:pt idx="32">
                  <c:v>-832.14864386940008</c:v>
                </c:pt>
                <c:pt idx="33">
                  <c:v>-832.14864386940008</c:v>
                </c:pt>
                <c:pt idx="34">
                  <c:v>-832.14864386940008</c:v>
                </c:pt>
                <c:pt idx="35">
                  <c:v>-832.14864386940008</c:v>
                </c:pt>
                <c:pt idx="36">
                  <c:v>-832.14864386940008</c:v>
                </c:pt>
              </c:numCache>
            </c:numRef>
          </c:val>
        </c:ser>
        <c:marker val="1"/>
        <c:axId val="79140352"/>
        <c:axId val="79141888"/>
      </c:lineChart>
      <c:dateAx>
        <c:axId val="79140352"/>
        <c:scaling>
          <c:orientation val="minMax"/>
        </c:scaling>
        <c:axPos val="b"/>
        <c:numFmt formatCode="mmm\-yy" sourceLinked="1"/>
        <c:majorTickMark val="none"/>
        <c:tickLblPos val="low"/>
        <c:crossAx val="79141888"/>
        <c:crosses val="autoZero"/>
        <c:auto val="1"/>
        <c:lblOffset val="100"/>
        <c:majorUnit val="3"/>
        <c:majorTimeUnit val="months"/>
      </c:dateAx>
      <c:valAx>
        <c:axId val="79141888"/>
        <c:scaling>
          <c:orientation val="minMax"/>
          <c:min val="-5000"/>
        </c:scaling>
        <c:axPos val="l"/>
        <c:majorGridlines>
          <c:spPr>
            <a:ln>
              <a:prstDash val="sysDot"/>
            </a:ln>
          </c:spPr>
        </c:majorGridlines>
        <c:title>
          <c:tx>
            <c:rich>
              <a:bodyPr rot="-5400000" vert="horz"/>
              <a:lstStyle/>
              <a:p>
                <a:pPr>
                  <a:defRPr b="0"/>
                </a:pPr>
                <a:r>
                  <a:rPr lang="en-US" b="0"/>
                  <a:t>en milliards de F CFP</a:t>
                </a:r>
              </a:p>
            </c:rich>
          </c:tx>
        </c:title>
        <c:numFmt formatCode="#,##0" sourceLinked="1"/>
        <c:majorTickMark val="none"/>
        <c:tickLblPos val="nextTo"/>
        <c:spPr>
          <a:ln w="9525">
            <a:noFill/>
          </a:ln>
        </c:spPr>
        <c:crossAx val="79140352"/>
        <c:crosses val="autoZero"/>
        <c:crossBetween val="between"/>
        <c:majorUnit val="2000"/>
        <c:dispUnits>
          <c:builtInUnit val="thousands"/>
        </c:dispUnits>
      </c:valAx>
    </c:plotArea>
    <c:legend>
      <c:legendPos val="b"/>
      <c:layout>
        <c:manualLayout>
          <c:xMode val="edge"/>
          <c:yMode val="edge"/>
          <c:x val="9.7064284874838428E-3"/>
          <c:y val="0.7954764732620716"/>
          <c:w val="0.98456724252751959"/>
          <c:h val="0.14120881537852459"/>
        </c:manualLayout>
      </c:layout>
      <c:txPr>
        <a:bodyPr/>
        <a:lstStyle/>
        <a:p>
          <a:pPr>
            <a:defRPr sz="1200"/>
          </a:pPr>
          <a:endParaRPr lang="fr-FR"/>
        </a:p>
      </c:txPr>
    </c:legend>
    <c:plotVisOnly val="1"/>
    <c:dispBlanksAs val="gap"/>
  </c:chart>
  <c:spPr>
    <a:ln>
      <a:noFill/>
    </a:ln>
  </c:spPr>
  <c:txPr>
    <a:bodyPr/>
    <a:lstStyle/>
    <a:p>
      <a:pPr>
        <a:defRPr>
          <a:latin typeface="Tahoma" pitchFamily="34" charset="0"/>
          <a:ea typeface="Tahoma" pitchFamily="34" charset="0"/>
          <a:cs typeface="Tahoma" pitchFamily="34" charset="0"/>
        </a:defRPr>
      </a:pPr>
      <a:endParaRPr lang="fr-F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Principaux soldes du compte de transactions courantes</a:t>
            </a:r>
          </a:p>
          <a:p>
            <a:pPr>
              <a:defRPr/>
            </a:pPr>
            <a:r>
              <a:rPr lang="en-US" b="0"/>
              <a:t>(en milliards de F CFP)</a:t>
            </a:r>
          </a:p>
        </c:rich>
      </c:tx>
      <c:layout/>
    </c:title>
    <c:plotArea>
      <c:layout>
        <c:manualLayout>
          <c:layoutTarget val="inner"/>
          <c:xMode val="edge"/>
          <c:yMode val="edge"/>
          <c:x val="6.6222811840991311E-2"/>
          <c:y val="0.13674078210986937"/>
          <c:w val="0.8805459910879383"/>
          <c:h val="0.60142360863312461"/>
        </c:manualLayout>
      </c:layout>
      <c:barChart>
        <c:barDir val="col"/>
        <c:grouping val="stacked"/>
        <c:ser>
          <c:idx val="1"/>
          <c:order val="1"/>
          <c:tx>
            <c:strRef>
              <c:f>'11 BDP'!$A$4</c:f>
              <c:strCache>
                <c:ptCount val="1"/>
                <c:pt idx="0">
                  <c:v>Biens</c:v>
                </c:pt>
              </c:strCache>
            </c:strRef>
          </c:tx>
          <c:spPr>
            <a:solidFill>
              <a:schemeClr val="bg2">
                <a:lumMod val="90000"/>
              </a:schemeClr>
            </a:solidFill>
          </c:spPr>
          <c:dLbls>
            <c:dLbl>
              <c:idx val="9"/>
              <c:layout>
                <c:manualLayout>
                  <c:x val="0"/>
                  <c:y val="-8.7667563450217298E-2"/>
                </c:manualLayout>
              </c:layout>
              <c:showVal val="1"/>
            </c:dLbl>
            <c:delete val="1"/>
            <c:txPr>
              <a:bodyPr/>
              <a:lstStyle/>
              <a:p>
                <a:pPr>
                  <a:defRPr b="1"/>
                </a:pPr>
                <a:endParaRPr lang="fr-FR"/>
              </a:p>
            </c:txPr>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BDP'!$C$4:$L$4</c:f>
              <c:numCache>
                <c:formatCode>#,##0</c:formatCode>
                <c:ptCount val="10"/>
                <c:pt idx="0">
                  <c:v>-131035.19238899999</c:v>
                </c:pt>
                <c:pt idx="1">
                  <c:v>-142278.84400500002</c:v>
                </c:pt>
                <c:pt idx="2">
                  <c:v>-139549.09225900008</c:v>
                </c:pt>
                <c:pt idx="3">
                  <c:v>-146234.32686499992</c:v>
                </c:pt>
                <c:pt idx="4">
                  <c:v>-146713.64730900008</c:v>
                </c:pt>
                <c:pt idx="5">
                  <c:v>-142129.35300399995</c:v>
                </c:pt>
                <c:pt idx="6">
                  <c:v>-147438.28807999997</c:v>
                </c:pt>
                <c:pt idx="7">
                  <c:v>-141203.63388700003</c:v>
                </c:pt>
                <c:pt idx="8">
                  <c:v>-156181.510461</c:v>
                </c:pt>
                <c:pt idx="9">
                  <c:v>-167566.7476090001</c:v>
                </c:pt>
              </c:numCache>
            </c:numRef>
          </c:val>
        </c:ser>
        <c:ser>
          <c:idx val="2"/>
          <c:order val="2"/>
          <c:tx>
            <c:strRef>
              <c:f>'11 BDP'!$A$5</c:f>
              <c:strCache>
                <c:ptCount val="1"/>
                <c:pt idx="0">
                  <c:v>Services</c:v>
                </c:pt>
              </c:strCache>
            </c:strRef>
          </c:tx>
          <c:spPr>
            <a:solidFill>
              <a:schemeClr val="bg2">
                <a:lumMod val="75000"/>
              </a:schemeClr>
            </a:solidFill>
          </c:spPr>
          <c:dLbls>
            <c:dLbl>
              <c:idx val="9"/>
              <c:layout>
                <c:manualLayout>
                  <c:x val="-1.3649024890018053E-3"/>
                  <c:y val="2.0873268525396015E-2"/>
                </c:manualLayout>
              </c:layout>
              <c:showVal val="1"/>
            </c:dLbl>
            <c:delete val="1"/>
            <c:txPr>
              <a:bodyPr/>
              <a:lstStyle/>
              <a:p>
                <a:pPr>
                  <a:defRPr b="1"/>
                </a:pPr>
                <a:endParaRPr lang="fr-FR"/>
              </a:p>
            </c:txPr>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BDP'!$C$5:$L$5</c:f>
              <c:numCache>
                <c:formatCode>#,##0</c:formatCode>
                <c:ptCount val="10"/>
                <c:pt idx="0">
                  <c:v>37459.607947000004</c:v>
                </c:pt>
                <c:pt idx="1">
                  <c:v>33574.845306448253</c:v>
                </c:pt>
                <c:pt idx="2">
                  <c:v>48670.125696999996</c:v>
                </c:pt>
                <c:pt idx="3">
                  <c:v>46881.886848000024</c:v>
                </c:pt>
                <c:pt idx="4">
                  <c:v>50917.448724000002</c:v>
                </c:pt>
                <c:pt idx="5">
                  <c:v>57908.989352000011</c:v>
                </c:pt>
                <c:pt idx="6">
                  <c:v>63702.127938999991</c:v>
                </c:pt>
                <c:pt idx="7">
                  <c:v>65926.002564999988</c:v>
                </c:pt>
                <c:pt idx="8">
                  <c:v>66294.69333180401</c:v>
                </c:pt>
                <c:pt idx="9">
                  <c:v>72152.203222499971</c:v>
                </c:pt>
              </c:numCache>
            </c:numRef>
          </c:val>
        </c:ser>
        <c:ser>
          <c:idx val="3"/>
          <c:order val="3"/>
          <c:tx>
            <c:strRef>
              <c:f>'11 BDP'!$A$6</c:f>
              <c:strCache>
                <c:ptCount val="1"/>
                <c:pt idx="0">
                  <c:v>Revenus</c:v>
                </c:pt>
              </c:strCache>
            </c:strRef>
          </c:tx>
          <c:spPr>
            <a:solidFill>
              <a:schemeClr val="accent5">
                <a:lumMod val="75000"/>
              </a:schemeClr>
            </a:solidFill>
          </c:spPr>
          <c:dLbls>
            <c:dLbl>
              <c:idx val="9"/>
              <c:layout>
                <c:manualLayout>
                  <c:x val="0"/>
                  <c:y val="1.6698614820316496E-2"/>
                </c:manualLayout>
              </c:layout>
              <c:showVal val="1"/>
            </c:dLbl>
            <c:delete val="1"/>
            <c:txPr>
              <a:bodyPr/>
              <a:lstStyle/>
              <a:p>
                <a:pPr>
                  <a:defRPr b="1"/>
                </a:pPr>
                <a:endParaRPr lang="fr-FR"/>
              </a:p>
            </c:txPr>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BDP'!$C$6:$L$6</c:f>
              <c:numCache>
                <c:formatCode>#,##0</c:formatCode>
                <c:ptCount val="10"/>
                <c:pt idx="0">
                  <c:v>52226.629863809954</c:v>
                </c:pt>
                <c:pt idx="1">
                  <c:v>48981.511675000002</c:v>
                </c:pt>
                <c:pt idx="2">
                  <c:v>53037.716035000012</c:v>
                </c:pt>
                <c:pt idx="3">
                  <c:v>51953.513441999996</c:v>
                </c:pt>
                <c:pt idx="4">
                  <c:v>56608.573487999995</c:v>
                </c:pt>
                <c:pt idx="5">
                  <c:v>55744.537357000001</c:v>
                </c:pt>
                <c:pt idx="6">
                  <c:v>56519.828991000002</c:v>
                </c:pt>
                <c:pt idx="7">
                  <c:v>57130.141575000001</c:v>
                </c:pt>
                <c:pt idx="8">
                  <c:v>59336.606188000005</c:v>
                </c:pt>
                <c:pt idx="9">
                  <c:v>60575.119210000012</c:v>
                </c:pt>
              </c:numCache>
            </c:numRef>
          </c:val>
        </c:ser>
        <c:ser>
          <c:idx val="4"/>
          <c:order val="4"/>
          <c:tx>
            <c:strRef>
              <c:f>'11 BDP'!$A$7</c:f>
              <c:strCache>
                <c:ptCount val="1"/>
                <c:pt idx="0">
                  <c:v>Transferts courants</c:v>
                </c:pt>
              </c:strCache>
            </c:strRef>
          </c:tx>
          <c:dLbls>
            <c:dLbl>
              <c:idx val="9"/>
              <c:layout>
                <c:manualLayout>
                  <c:x val="0"/>
                  <c:y val="1.4611287967776878E-2"/>
                </c:manualLayout>
              </c:layout>
              <c:showVal val="1"/>
            </c:dLbl>
            <c:delete val="1"/>
            <c:txPr>
              <a:bodyPr/>
              <a:lstStyle/>
              <a:p>
                <a:pPr>
                  <a:defRPr b="1"/>
                </a:pPr>
                <a:endParaRPr lang="fr-FR"/>
              </a:p>
            </c:txPr>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BDP'!$C$7:$L$7</c:f>
              <c:numCache>
                <c:formatCode>#,##0</c:formatCode>
                <c:ptCount val="10"/>
                <c:pt idx="0">
                  <c:v>32151.642314307752</c:v>
                </c:pt>
                <c:pt idx="1">
                  <c:v>62999.781580000003</c:v>
                </c:pt>
                <c:pt idx="2">
                  <c:v>58020.372138000013</c:v>
                </c:pt>
                <c:pt idx="3">
                  <c:v>59539.626520000005</c:v>
                </c:pt>
                <c:pt idx="4">
                  <c:v>71031.507398000002</c:v>
                </c:pt>
                <c:pt idx="5">
                  <c:v>60705.106099000011</c:v>
                </c:pt>
                <c:pt idx="6">
                  <c:v>65582.493051999933</c:v>
                </c:pt>
                <c:pt idx="7">
                  <c:v>66249.916146999967</c:v>
                </c:pt>
                <c:pt idx="8">
                  <c:v>66085.844710000005</c:v>
                </c:pt>
                <c:pt idx="9">
                  <c:v>62680.669313000006</c:v>
                </c:pt>
              </c:numCache>
            </c:numRef>
          </c:val>
        </c:ser>
        <c:overlap val="100"/>
        <c:axId val="77928704"/>
        <c:axId val="77955456"/>
      </c:barChart>
      <c:lineChart>
        <c:grouping val="standard"/>
        <c:ser>
          <c:idx val="0"/>
          <c:order val="0"/>
          <c:tx>
            <c:strRef>
              <c:f>'11 BDP'!$A$3</c:f>
              <c:strCache>
                <c:ptCount val="1"/>
                <c:pt idx="0">
                  <c:v>Transactions courantes (axe de droite)</c:v>
                </c:pt>
              </c:strCache>
            </c:strRef>
          </c:tx>
          <c:spPr>
            <a:ln>
              <a:solidFill>
                <a:schemeClr val="accent6">
                  <a:lumMod val="75000"/>
                </a:schemeClr>
              </a:solidFill>
              <a:prstDash val="sysDash"/>
            </a:ln>
          </c:spPr>
          <c:marker>
            <c:symbol val="none"/>
          </c:marker>
          <c:dLbls>
            <c:dLbl>
              <c:idx val="9"/>
              <c:layout>
                <c:manualLayout>
                  <c:x val="-1.3649024890016969E-3"/>
                  <c:y val="1.2523961115237443E-2"/>
                </c:manualLayout>
              </c:layout>
              <c:spPr/>
              <c:txPr>
                <a:bodyPr/>
                <a:lstStyle/>
                <a:p>
                  <a:pPr>
                    <a:defRPr b="1">
                      <a:solidFill>
                        <a:schemeClr val="accent6">
                          <a:lumMod val="75000"/>
                        </a:schemeClr>
                      </a:solidFill>
                    </a:defRPr>
                  </a:pPr>
                  <a:endParaRPr lang="fr-FR"/>
                </a:p>
              </c:txPr>
              <c:showVal val="1"/>
            </c:dLbl>
            <c:delete val="1"/>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BDP'!$C$3:$L$3</c:f>
              <c:numCache>
                <c:formatCode>#,##0</c:formatCode>
                <c:ptCount val="10"/>
                <c:pt idx="0">
                  <c:v>-9197.3122638823115</c:v>
                </c:pt>
                <c:pt idx="1">
                  <c:v>3277.2945564482361</c:v>
                </c:pt>
                <c:pt idx="2">
                  <c:v>20179.121611000028</c:v>
                </c:pt>
                <c:pt idx="3">
                  <c:v>12140.699945</c:v>
                </c:pt>
                <c:pt idx="4">
                  <c:v>31843.882301000005</c:v>
                </c:pt>
                <c:pt idx="5">
                  <c:v>32229.279803999962</c:v>
                </c:pt>
                <c:pt idx="6">
                  <c:v>38366.161902</c:v>
                </c:pt>
                <c:pt idx="7">
                  <c:v>48102.426400000004</c:v>
                </c:pt>
                <c:pt idx="8">
                  <c:v>35535.633768804</c:v>
                </c:pt>
                <c:pt idx="9">
                  <c:v>27841.244136499998</c:v>
                </c:pt>
              </c:numCache>
            </c:numRef>
          </c:val>
        </c:ser>
        <c:marker val="1"/>
        <c:axId val="77975936"/>
        <c:axId val="77957376"/>
      </c:lineChart>
      <c:catAx>
        <c:axId val="77928704"/>
        <c:scaling>
          <c:orientation val="minMax"/>
        </c:scaling>
        <c:axPos val="b"/>
        <c:title>
          <c:tx>
            <c:rich>
              <a:bodyPr/>
              <a:lstStyle/>
              <a:p>
                <a:pPr>
                  <a:defRPr sz="1200" b="0" i="1"/>
                </a:pPr>
                <a:r>
                  <a:rPr lang="en-US" sz="1200" b="0" i="1"/>
                  <a:t>Sources : Douanes, IEOM, ISPF</a:t>
                </a:r>
              </a:p>
            </c:rich>
          </c:tx>
          <c:layout>
            <c:manualLayout>
              <c:xMode val="edge"/>
              <c:yMode val="edge"/>
              <c:x val="0.78721191690989956"/>
              <c:y val="0.95755494805760688"/>
            </c:manualLayout>
          </c:layout>
        </c:title>
        <c:numFmt formatCode="General" sourceLinked="1"/>
        <c:majorTickMark val="none"/>
        <c:tickLblPos val="low"/>
        <c:crossAx val="77955456"/>
        <c:crosses val="autoZero"/>
        <c:auto val="1"/>
        <c:lblAlgn val="ctr"/>
        <c:lblOffset val="100"/>
      </c:catAx>
      <c:valAx>
        <c:axId val="77955456"/>
        <c:scaling>
          <c:orientation val="minMax"/>
        </c:scaling>
        <c:axPos val="l"/>
        <c:majorGridlines>
          <c:spPr>
            <a:ln>
              <a:prstDash val="sysDot"/>
            </a:ln>
          </c:spPr>
        </c:majorGridlines>
        <c:numFmt formatCode="#,##0" sourceLinked="0"/>
        <c:tickLblPos val="nextTo"/>
        <c:crossAx val="77928704"/>
        <c:crosses val="autoZero"/>
        <c:crossBetween val="between"/>
        <c:dispUnits>
          <c:builtInUnit val="thousands"/>
        </c:dispUnits>
      </c:valAx>
      <c:valAx>
        <c:axId val="77957376"/>
        <c:scaling>
          <c:orientation val="minMax"/>
        </c:scaling>
        <c:axPos val="r"/>
        <c:numFmt formatCode="#,##0" sourceLinked="1"/>
        <c:tickLblPos val="nextTo"/>
        <c:crossAx val="77975936"/>
        <c:crosses val="max"/>
        <c:crossBetween val="between"/>
        <c:dispUnits>
          <c:builtInUnit val="thousands"/>
        </c:dispUnits>
      </c:valAx>
      <c:catAx>
        <c:axId val="77975936"/>
        <c:scaling>
          <c:orientation val="minMax"/>
        </c:scaling>
        <c:delete val="1"/>
        <c:axPos val="b"/>
        <c:numFmt formatCode="General" sourceLinked="1"/>
        <c:tickLblPos val="none"/>
        <c:crossAx val="77957376"/>
        <c:crosses val="autoZero"/>
        <c:auto val="1"/>
        <c:lblAlgn val="ctr"/>
        <c:lblOffset val="100"/>
      </c:catAx>
    </c:plotArea>
    <c:legend>
      <c:legendPos val="b"/>
      <c:layout>
        <c:manualLayout>
          <c:xMode val="edge"/>
          <c:yMode val="edge"/>
          <c:x val="7.8703703703703734E-2"/>
          <c:y val="0.83303000930409765"/>
          <c:w val="0.8657407407407407"/>
          <c:h val="0.14452172940874675"/>
        </c:manualLayout>
      </c:layout>
    </c:legend>
    <c:plotVisOnly val="1"/>
    <c:dispBlanksAs val="gap"/>
  </c:chart>
  <c:spPr>
    <a:ln>
      <a:noFill/>
    </a:ln>
  </c:spPr>
  <c:txPr>
    <a:bodyPr/>
    <a:lstStyle/>
    <a:p>
      <a:pPr>
        <a:defRPr sz="16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Soldes des transactions courantes et versements nets de l'État</a:t>
            </a:r>
          </a:p>
          <a:p>
            <a:pPr>
              <a:defRPr/>
            </a:pPr>
            <a:r>
              <a:rPr lang="en-US" b="0"/>
              <a:t>(en milliards de F CFP)</a:t>
            </a:r>
          </a:p>
        </c:rich>
      </c:tx>
      <c:layout/>
    </c:title>
    <c:plotArea>
      <c:layout>
        <c:manualLayout>
          <c:layoutTarget val="inner"/>
          <c:xMode val="edge"/>
          <c:yMode val="edge"/>
          <c:x val="0.10796840820342959"/>
          <c:y val="9.8521827439868426E-2"/>
          <c:w val="0.87701766441755102"/>
          <c:h val="0.63943850181718231"/>
        </c:manualLayout>
      </c:layout>
      <c:barChart>
        <c:barDir val="col"/>
        <c:grouping val="stacked"/>
        <c:ser>
          <c:idx val="0"/>
          <c:order val="1"/>
          <c:tx>
            <c:strRef>
              <c:f>'11 BDP'!$A$25</c:f>
              <c:strCache>
                <c:ptCount val="1"/>
                <c:pt idx="0">
                  <c:v>Versements nets de l'État</c:v>
                </c:pt>
              </c:strCache>
            </c:strRef>
          </c:tx>
          <c:spPr>
            <a:solidFill>
              <a:schemeClr val="accent5">
                <a:lumMod val="75000"/>
              </a:schemeClr>
            </a:solidFill>
          </c:spPr>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BDP'!$C$29:$L$29</c:f>
              <c:numCache>
                <c:formatCode>#,##0</c:formatCode>
                <c:ptCount val="10"/>
                <c:pt idx="0">
                  <c:v>132508.758926309</c:v>
                </c:pt>
                <c:pt idx="1">
                  <c:v>134618.02613744364</c:v>
                </c:pt>
                <c:pt idx="2">
                  <c:v>134603.45446901946</c:v>
                </c:pt>
                <c:pt idx="3">
                  <c:v>130269.79204605593</c:v>
                </c:pt>
                <c:pt idx="4">
                  <c:v>139464.95200197469</c:v>
                </c:pt>
                <c:pt idx="5">
                  <c:v>130859.62273888676</c:v>
                </c:pt>
                <c:pt idx="6">
                  <c:v>139213.6939942633</c:v>
                </c:pt>
                <c:pt idx="7">
                  <c:v>142330.74189557051</c:v>
                </c:pt>
                <c:pt idx="8">
                  <c:v>143023.26432341087</c:v>
                </c:pt>
                <c:pt idx="9">
                  <c:v>145689.14851272723</c:v>
                </c:pt>
              </c:numCache>
            </c:numRef>
          </c:val>
        </c:ser>
        <c:ser>
          <c:idx val="2"/>
          <c:order val="2"/>
          <c:tx>
            <c:strRef>
              <c:f>'11 BDP'!$A$30</c:f>
              <c:strCache>
                <c:ptCount val="1"/>
                <c:pt idx="0">
                  <c:v>Transactions courantes hors versements de l'État</c:v>
                </c:pt>
              </c:strCache>
            </c:strRef>
          </c:tx>
          <c:spPr>
            <a:solidFill>
              <a:schemeClr val="bg2">
                <a:lumMod val="75000"/>
              </a:schemeClr>
            </a:solidFill>
          </c:spPr>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BDP'!$C$30:$L$30</c:f>
              <c:numCache>
                <c:formatCode>#,##0</c:formatCode>
                <c:ptCount val="10"/>
                <c:pt idx="0">
                  <c:v>-141706.07119019123</c:v>
                </c:pt>
                <c:pt idx="1">
                  <c:v>-131340.73158099549</c:v>
                </c:pt>
                <c:pt idx="2">
                  <c:v>-114424.33285801944</c:v>
                </c:pt>
                <c:pt idx="3">
                  <c:v>-118129.09210105593</c:v>
                </c:pt>
                <c:pt idx="4">
                  <c:v>-107621.06970097468</c:v>
                </c:pt>
                <c:pt idx="5">
                  <c:v>-98630.342934886707</c:v>
                </c:pt>
                <c:pt idx="6">
                  <c:v>-100847.53209226327</c:v>
                </c:pt>
                <c:pt idx="7">
                  <c:v>-94228.315495570409</c:v>
                </c:pt>
                <c:pt idx="8">
                  <c:v>-107487.63055460685</c:v>
                </c:pt>
                <c:pt idx="9">
                  <c:v>-117847.90437622719</c:v>
                </c:pt>
              </c:numCache>
            </c:numRef>
          </c:val>
        </c:ser>
        <c:overlap val="100"/>
        <c:axId val="78011392"/>
        <c:axId val="78029952"/>
      </c:barChart>
      <c:lineChart>
        <c:grouping val="standard"/>
        <c:ser>
          <c:idx val="1"/>
          <c:order val="0"/>
          <c:tx>
            <c:strRef>
              <c:f>'11 BDP'!$A$3</c:f>
              <c:strCache>
                <c:ptCount val="1"/>
                <c:pt idx="0">
                  <c:v>Transactions courantes (axe de droite)</c:v>
                </c:pt>
              </c:strCache>
            </c:strRef>
          </c:tx>
          <c:spPr>
            <a:ln>
              <a:solidFill>
                <a:schemeClr val="accent6">
                  <a:lumMod val="75000"/>
                </a:schemeClr>
              </a:solidFill>
              <a:prstDash val="sysDash"/>
            </a:ln>
          </c:spPr>
          <c:marker>
            <c:symbol val="none"/>
          </c:marker>
          <c:dLbls>
            <c:dLbl>
              <c:idx val="9"/>
              <c:layout/>
              <c:showVal val="1"/>
            </c:dLbl>
            <c:delete val="1"/>
            <c:txPr>
              <a:bodyPr/>
              <a:lstStyle/>
              <a:p>
                <a:pPr>
                  <a:defRPr b="1">
                    <a:solidFill>
                      <a:schemeClr val="accent6">
                        <a:lumMod val="75000"/>
                      </a:schemeClr>
                    </a:solidFill>
                  </a:defRPr>
                </a:pPr>
                <a:endParaRPr lang="fr-FR"/>
              </a:p>
            </c:txPr>
          </c:dLbls>
          <c:cat>
            <c:numRef>
              <c:f>'11 BDP'!$C$2:$L$2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'11 BDP'!$C$3:$L$3</c:f>
              <c:numCache>
                <c:formatCode>#,##0</c:formatCode>
                <c:ptCount val="10"/>
                <c:pt idx="0">
                  <c:v>-9197.3122638823115</c:v>
                </c:pt>
                <c:pt idx="1">
                  <c:v>3277.2945564482361</c:v>
                </c:pt>
                <c:pt idx="2">
                  <c:v>20179.121611000028</c:v>
                </c:pt>
                <c:pt idx="3">
                  <c:v>12140.699945</c:v>
                </c:pt>
                <c:pt idx="4">
                  <c:v>31843.882301000005</c:v>
                </c:pt>
                <c:pt idx="5">
                  <c:v>32229.279803999962</c:v>
                </c:pt>
                <c:pt idx="6">
                  <c:v>38366.161902</c:v>
                </c:pt>
                <c:pt idx="7">
                  <c:v>48102.426400000004</c:v>
                </c:pt>
                <c:pt idx="8">
                  <c:v>35535.633768804</c:v>
                </c:pt>
                <c:pt idx="9">
                  <c:v>27841.244136499998</c:v>
                </c:pt>
              </c:numCache>
            </c:numRef>
          </c:val>
        </c:ser>
        <c:marker val="1"/>
        <c:axId val="78034048"/>
        <c:axId val="78031872"/>
      </c:lineChart>
      <c:catAx>
        <c:axId val="78011392"/>
        <c:scaling>
          <c:orientation val="minMax"/>
        </c:scaling>
        <c:axPos val="b"/>
        <c:title>
          <c:tx>
            <c:rich>
              <a:bodyPr/>
              <a:lstStyle/>
              <a:p>
                <a:pPr>
                  <a:defRPr sz="1200" b="0" i="1"/>
                </a:pPr>
                <a:r>
                  <a:rPr lang="en-US" sz="1200" b="0" i="1"/>
                  <a:t>Source : IEOM</a:t>
                </a:r>
              </a:p>
            </c:rich>
          </c:tx>
          <c:layout>
            <c:manualLayout>
              <c:xMode val="edge"/>
              <c:yMode val="edge"/>
              <c:x val="0.90924268976497236"/>
              <c:y val="0.95973973828208892"/>
            </c:manualLayout>
          </c:layout>
        </c:title>
        <c:numFmt formatCode="General" sourceLinked="1"/>
        <c:tickLblPos val="low"/>
        <c:crossAx val="78029952"/>
        <c:crosses val="autoZero"/>
        <c:auto val="1"/>
        <c:lblAlgn val="ctr"/>
        <c:lblOffset val="100"/>
      </c:catAx>
      <c:valAx>
        <c:axId val="78029952"/>
        <c:scaling>
          <c:orientation val="minMax"/>
        </c:scaling>
        <c:axPos val="l"/>
        <c:majorGridlines>
          <c:spPr>
            <a:ln>
              <a:prstDash val="sysDot"/>
            </a:ln>
          </c:spPr>
        </c:majorGridlines>
        <c:numFmt formatCode="#,##0" sourceLinked="1"/>
        <c:tickLblPos val="nextTo"/>
        <c:crossAx val="78011392"/>
        <c:crosses val="autoZero"/>
        <c:crossBetween val="between"/>
        <c:dispUnits>
          <c:builtInUnit val="thousands"/>
        </c:dispUnits>
      </c:valAx>
      <c:valAx>
        <c:axId val="78031872"/>
        <c:scaling>
          <c:orientation val="minMax"/>
        </c:scaling>
        <c:axPos val="r"/>
        <c:numFmt formatCode="#,##0" sourceLinked="1"/>
        <c:tickLblPos val="nextTo"/>
        <c:crossAx val="78034048"/>
        <c:crosses val="max"/>
        <c:crossBetween val="between"/>
        <c:dispUnits>
          <c:builtInUnit val="thousands"/>
          <c:dispUnitsLbl>
            <c:layout/>
          </c:dispUnitsLbl>
        </c:dispUnits>
      </c:valAx>
      <c:catAx>
        <c:axId val="78034048"/>
        <c:scaling>
          <c:orientation val="minMax"/>
        </c:scaling>
        <c:delete val="1"/>
        <c:axPos val="b"/>
        <c:numFmt formatCode="General" sourceLinked="1"/>
        <c:tickLblPos val="none"/>
        <c:crossAx val="78031872"/>
        <c:crosses val="autoZero"/>
        <c:auto val="1"/>
        <c:lblAlgn val="ctr"/>
        <c:lblOffset val="100"/>
      </c:catAx>
    </c:plotArea>
    <c:legend>
      <c:legendPos val="b"/>
      <c:layout>
        <c:manualLayout>
          <c:xMode val="edge"/>
          <c:yMode val="edge"/>
          <c:x val="4.7061825605132723E-4"/>
          <c:y val="0.84706017260857003"/>
          <c:w val="0.99597222222222226"/>
          <c:h val="0.14452172940874675"/>
        </c:manualLayout>
      </c:layout>
    </c:legend>
    <c:plotVisOnly val="1"/>
    <c:dispBlanksAs val="gap"/>
  </c:chart>
  <c:txPr>
    <a:bodyPr/>
    <a:lstStyle/>
    <a:p>
      <a:pPr>
        <a:defRPr sz="16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sz="1800"/>
              <a:t>Evolution du commerce extérieur </a:t>
            </a:r>
          </a:p>
        </c:rich>
      </c:tx>
    </c:title>
    <c:plotArea>
      <c:layout/>
      <c:barChart>
        <c:barDir val="col"/>
        <c:grouping val="stacked"/>
        <c:ser>
          <c:idx val="0"/>
          <c:order val="0"/>
          <c:tx>
            <c:v>importations (hors except.)</c:v>
          </c:tx>
          <c:spPr>
            <a:solidFill>
              <a:schemeClr val="accent5">
                <a:lumMod val="75000"/>
              </a:schemeClr>
            </a:solidFill>
          </c:spPr>
          <c:cat>
            <c:numRef>
              <c:f>Comext!$D$2:$M$2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Comext!$D$8:$M$8</c:f>
              <c:numCache>
                <c:formatCode>0</c:formatCode>
                <c:ptCount val="10"/>
                <c:pt idx="0">
                  <c:v>-147125.67360400001</c:v>
                </c:pt>
                <c:pt idx="1">
                  <c:v>-155333.13098000007</c:v>
                </c:pt>
                <c:pt idx="2">
                  <c:v>-153994.154224</c:v>
                </c:pt>
                <c:pt idx="3">
                  <c:v>-158538.06653199976</c:v>
                </c:pt>
                <c:pt idx="4">
                  <c:v>-155839.36083699972</c:v>
                </c:pt>
                <c:pt idx="5">
                  <c:v>-155317.32904499973</c:v>
                </c:pt>
                <c:pt idx="6">
                  <c:v>-157011.12091999999</c:v>
                </c:pt>
                <c:pt idx="7">
                  <c:v>-156647.8490919997</c:v>
                </c:pt>
                <c:pt idx="8">
                  <c:v>-168142.19076599999</c:v>
                </c:pt>
                <c:pt idx="9">
                  <c:v>-182608.74633699999</c:v>
                </c:pt>
              </c:numCache>
            </c:numRef>
          </c:val>
        </c:ser>
        <c:ser>
          <c:idx val="1"/>
          <c:order val="1"/>
          <c:tx>
            <c:v>Exportations locales</c:v>
          </c:tx>
          <c:spPr>
            <a:solidFill>
              <a:schemeClr val="bg2">
                <a:lumMod val="75000"/>
              </a:schemeClr>
            </a:solidFill>
          </c:spPr>
          <c:cat>
            <c:numRef>
              <c:f>Comext!$D$2:$M$2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Comext!$D$4:$M$4</c:f>
              <c:numCache>
                <c:formatCode>0</c:formatCode>
                <c:ptCount val="10"/>
                <c:pt idx="0">
                  <c:v>10737.800713000001</c:v>
                </c:pt>
                <c:pt idx="1">
                  <c:v>11051.433996</c:v>
                </c:pt>
                <c:pt idx="2">
                  <c:v>11334.783733</c:v>
                </c:pt>
                <c:pt idx="3">
                  <c:v>11856.870658999997</c:v>
                </c:pt>
                <c:pt idx="4">
                  <c:v>11910.050815999984</c:v>
                </c:pt>
                <c:pt idx="5">
                  <c:v>12823.685253</c:v>
                </c:pt>
                <c:pt idx="6">
                  <c:v>12266.56404600001</c:v>
                </c:pt>
                <c:pt idx="7">
                  <c:v>11120.275157</c:v>
                </c:pt>
                <c:pt idx="8">
                  <c:v>12977.112016999999</c:v>
                </c:pt>
                <c:pt idx="9">
                  <c:v>12344.497152999997</c:v>
                </c:pt>
              </c:numCache>
            </c:numRef>
          </c:val>
        </c:ser>
        <c:overlap val="100"/>
        <c:axId val="78072832"/>
        <c:axId val="78087296"/>
      </c:barChart>
      <c:lineChart>
        <c:grouping val="standard"/>
        <c:ser>
          <c:idx val="2"/>
          <c:order val="2"/>
          <c:tx>
            <c:strRef>
              <c:f>Comext!$A$6</c:f>
              <c:strCache>
                <c:ptCount val="1"/>
                <c:pt idx="0">
                  <c:v>solde réel </c:v>
                </c:pt>
              </c:strCache>
            </c:strRef>
          </c:tx>
          <c:spPr>
            <a:ln w="38100">
              <a:solidFill>
                <a:srgbClr val="F79646">
                  <a:lumMod val="75000"/>
                </a:srgbClr>
              </a:solidFill>
            </a:ln>
          </c:spPr>
          <c:marker>
            <c:symbol val="none"/>
          </c:marker>
          <c:cat>
            <c:numRef>
              <c:f>Comext!$D$2:$M$2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Comext!$D$6:$M$6</c:f>
              <c:numCache>
                <c:formatCode>0</c:formatCode>
                <c:ptCount val="10"/>
                <c:pt idx="0">
                  <c:v>-136387.87289100001</c:v>
                </c:pt>
                <c:pt idx="1">
                  <c:v>-144281.69698399998</c:v>
                </c:pt>
                <c:pt idx="2">
                  <c:v>-142659.37049099972</c:v>
                </c:pt>
                <c:pt idx="3">
                  <c:v>-146681.19587299999</c:v>
                </c:pt>
                <c:pt idx="4">
                  <c:v>-143929.31002100001</c:v>
                </c:pt>
                <c:pt idx="5">
                  <c:v>-142493.64379199999</c:v>
                </c:pt>
                <c:pt idx="6">
                  <c:v>-144744.556874</c:v>
                </c:pt>
                <c:pt idx="7">
                  <c:v>-145527.57393499999</c:v>
                </c:pt>
                <c:pt idx="8">
                  <c:v>-155165.07874900024</c:v>
                </c:pt>
                <c:pt idx="9">
                  <c:v>-170264.24918399999</c:v>
                </c:pt>
              </c:numCache>
            </c:numRef>
          </c:val>
        </c:ser>
        <c:marker val="1"/>
        <c:axId val="78072832"/>
        <c:axId val="78087296"/>
      </c:lineChart>
      <c:catAx>
        <c:axId val="78072832"/>
        <c:scaling>
          <c:orientation val="minMax"/>
        </c:scaling>
        <c:axPos val="b"/>
        <c:title>
          <c:tx>
            <c:rich>
              <a:bodyPr/>
              <a:lstStyle/>
              <a:p>
                <a:pPr>
                  <a:defRPr sz="1000" b="0" i="1"/>
                </a:pPr>
                <a:r>
                  <a:rPr lang="fr-FR" sz="1000" b="0" i="1"/>
                  <a:t>Source : ISPF</a:t>
                </a:r>
              </a:p>
            </c:rich>
          </c:tx>
          <c:layout>
            <c:manualLayout>
              <c:xMode val="edge"/>
              <c:yMode val="edge"/>
              <c:x val="0.91113333294574317"/>
              <c:y val="0.95958922911749167"/>
            </c:manualLayout>
          </c:layout>
        </c:title>
        <c:numFmt formatCode="General" sourceLinked="1"/>
        <c:majorTickMark val="none"/>
        <c:tickLblPos val="low"/>
        <c:crossAx val="78087296"/>
        <c:crosses val="autoZero"/>
        <c:auto val="1"/>
        <c:lblAlgn val="ctr"/>
        <c:lblOffset val="100"/>
      </c:catAx>
      <c:valAx>
        <c:axId val="78087296"/>
        <c:scaling>
          <c:orientation val="minMax"/>
        </c:scaling>
        <c:axPos val="l"/>
        <c:majorGridlines>
          <c:spPr>
            <a:ln>
              <a:prstDash val="sysDot"/>
            </a:ln>
          </c:spPr>
        </c:majorGridlines>
        <c:numFmt formatCode="#,##0" sourceLinked="0"/>
        <c:tickLblPos val="nextTo"/>
        <c:crossAx val="78072832"/>
        <c:crosses val="autoZero"/>
        <c:crossBetween val="between"/>
        <c:majorUnit val="25000"/>
        <c:dispUnits>
          <c:builtInUnit val="thousands"/>
          <c:dispUnitsLbl>
            <c:layout>
              <c:manualLayout>
                <c:xMode val="edge"/>
                <c:yMode val="edge"/>
                <c:x val="1.0938655032072021E-2"/>
                <c:y val="0.37519078881814238"/>
              </c:manualLayout>
            </c:layout>
            <c:tx>
              <c:rich>
                <a:bodyPr/>
                <a:lstStyle/>
                <a:p>
                  <a:pPr>
                    <a:defRPr b="0"/>
                  </a:pPr>
                  <a:r>
                    <a:rPr lang="fr-FR" b="0"/>
                    <a:t>en milliards de F CFP</a:t>
                  </a:r>
                </a:p>
              </c:rich>
            </c:tx>
          </c:dispUnitsLbl>
        </c:dispUnits>
      </c:valAx>
    </c:plotArea>
    <c:legend>
      <c:legendPos val="b"/>
    </c:legend>
    <c:plotVisOnly val="1"/>
    <c:dispBlanksAs val="gap"/>
  </c:chart>
  <c:txPr>
    <a:bodyPr/>
    <a:lstStyle/>
    <a:p>
      <a:pPr>
        <a:defRPr sz="14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Valeur ajoutée par branche (2016)</a:t>
            </a:r>
          </a:p>
        </c:rich>
      </c:tx>
    </c:title>
    <c:plotArea>
      <c:layout>
        <c:manualLayout>
          <c:layoutTarget val="inner"/>
          <c:xMode val="edge"/>
          <c:yMode val="edge"/>
          <c:x val="0.27203120443277923"/>
          <c:y val="0.14782533573517953"/>
          <c:w val="0.4466783318751823"/>
          <c:h val="0.81219930432484788"/>
        </c:manualLayout>
      </c:layout>
      <c:pieChart>
        <c:varyColors val="1"/>
        <c:ser>
          <c:idx val="0"/>
          <c:order val="0"/>
          <c:explosion val="25"/>
          <c:dPt>
            <c:idx val="0"/>
            <c:spPr>
              <a:solidFill>
                <a:schemeClr val="bg2">
                  <a:lumMod val="50000"/>
                </a:schemeClr>
              </a:solidFill>
            </c:spPr>
          </c:dPt>
          <c:dPt>
            <c:idx val="1"/>
            <c:spPr>
              <a:solidFill>
                <a:schemeClr val="accent6">
                  <a:lumMod val="75000"/>
                </a:schemeClr>
              </a:solidFill>
            </c:spPr>
          </c:dPt>
          <c:dPt>
            <c:idx val="2"/>
            <c:spPr>
              <a:solidFill>
                <a:schemeClr val="accent6">
                  <a:lumMod val="60000"/>
                  <a:lumOff val="40000"/>
                </a:schemeClr>
              </a:solidFill>
            </c:spPr>
          </c:dPt>
          <c:dPt>
            <c:idx val="3"/>
            <c:spPr>
              <a:solidFill>
                <a:schemeClr val="accent5">
                  <a:lumMod val="20000"/>
                  <a:lumOff val="80000"/>
                </a:schemeClr>
              </a:solidFill>
            </c:spPr>
          </c:dPt>
          <c:dPt>
            <c:idx val="5"/>
            <c:spPr>
              <a:solidFill>
                <a:schemeClr val="accent5">
                  <a:lumMod val="60000"/>
                  <a:lumOff val="40000"/>
                </a:schemeClr>
              </a:solidFill>
            </c:spPr>
          </c:dPt>
          <c:dPt>
            <c:idx val="6"/>
            <c:spPr>
              <a:solidFill>
                <a:schemeClr val="accent6">
                  <a:lumMod val="75000"/>
                </a:schemeClr>
              </a:solidFill>
            </c:spPr>
          </c:dPt>
          <c:dLbls>
            <c:dLbl>
              <c:idx val="0"/>
              <c:layout>
                <c:manualLayout>
                  <c:x val="-8.6027874987848765E-2"/>
                  <c:y val="6.1480175600198236E-2"/>
                </c:manualLayout>
              </c:layout>
              <c:dLblPos val="bestFit"/>
              <c:showVal val="1"/>
              <c:showCatName val="1"/>
              <c:separator> </c:separator>
            </c:dLbl>
            <c:dLbl>
              <c:idx val="4"/>
              <c:layout>
                <c:manualLayout>
                  <c:x val="-7.6227277145912344E-3"/>
                  <c:y val="-9.61207592726675E-2"/>
                </c:manualLayout>
              </c:layout>
              <c:dLblPos val="bestFit"/>
              <c:showVal val="1"/>
              <c:showCatName val="1"/>
              <c:separator> </c:separator>
            </c:dLbl>
            <c:txPr>
              <a:bodyPr/>
              <a:lstStyle/>
              <a:p>
                <a:pPr>
                  <a:defRPr b="1"/>
                </a:pPr>
                <a:endParaRPr lang="fr-FR"/>
              </a:p>
            </c:txPr>
            <c:dLblPos val="bestFit"/>
            <c:showVal val="1"/>
            <c:showCatName val="1"/>
            <c:separator> </c:separator>
            <c:showLeaderLines val="1"/>
          </c:dLbls>
          <c:cat>
            <c:strRef>
              <c:f>'1 PIB'!$A$32:$A$37</c:f>
              <c:strCache>
                <c:ptCount val="6"/>
                <c:pt idx="0">
                  <c:v>Secteur primaire</c:v>
                </c:pt>
                <c:pt idx="1">
                  <c:v>Industrie</c:v>
                </c:pt>
                <c:pt idx="2">
                  <c:v>Construction</c:v>
                </c:pt>
                <c:pt idx="3">
                  <c:v>Commerce</c:v>
                </c:pt>
                <c:pt idx="4">
                  <c:v>Services principalement non marchands</c:v>
                </c:pt>
                <c:pt idx="5">
                  <c:v>Services marchands</c:v>
                </c:pt>
              </c:strCache>
            </c:strRef>
          </c:cat>
          <c:val>
            <c:numRef>
              <c:f>'1 PIB'!$B$32:$B$37</c:f>
              <c:numCache>
                <c:formatCode>0%</c:formatCode>
                <c:ptCount val="6"/>
                <c:pt idx="0">
                  <c:v>3.6826702981485236E-2</c:v>
                </c:pt>
                <c:pt idx="1">
                  <c:v>8.7557345541293768E-2</c:v>
                </c:pt>
                <c:pt idx="2">
                  <c:v>3.4560890099382818E-2</c:v>
                </c:pt>
                <c:pt idx="3">
                  <c:v>8.6614705569881933E-2</c:v>
                </c:pt>
                <c:pt idx="4">
                  <c:v>0.34535006132954776</c:v>
                </c:pt>
                <c:pt idx="5">
                  <c:v>0.40909029447840911</c:v>
                </c:pt>
              </c:numCache>
            </c:numRef>
          </c:val>
        </c:ser>
        <c:firstSliceAng val="20"/>
      </c:pieChart>
    </c:plotArea>
    <c:plotVisOnly val="1"/>
  </c:chart>
  <c:txPr>
    <a:bodyPr/>
    <a:lstStyle/>
    <a:p>
      <a:pPr>
        <a:defRPr sz="1600"/>
      </a:pPr>
      <a:endParaRPr lang="fr-F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Croissance du PIB en volume</a:t>
            </a:r>
          </a:p>
        </c:rich>
      </c:tx>
    </c:title>
    <c:plotArea>
      <c:layout>
        <c:manualLayout>
          <c:layoutTarget val="inner"/>
          <c:xMode val="edge"/>
          <c:yMode val="edge"/>
          <c:x val="6.3925390473731761E-2"/>
          <c:y val="0.1216845792280815"/>
          <c:w val="0.92241340734047583"/>
          <c:h val="0.70049005396405062"/>
        </c:manualLayout>
      </c:layout>
      <c:lineChart>
        <c:grouping val="standard"/>
        <c:ser>
          <c:idx val="0"/>
          <c:order val="0"/>
          <c:tx>
            <c:v>Polynésie française</c:v>
          </c:tx>
          <c:spPr>
            <a:ln w="38100">
              <a:solidFill>
                <a:schemeClr val="accent6">
                  <a:lumMod val="75000"/>
                </a:schemeClr>
              </a:solidFill>
            </a:ln>
          </c:spPr>
          <c:marker>
            <c:symbol val="none"/>
          </c:marker>
          <c:dPt>
            <c:idx val="11"/>
            <c:spPr>
              <a:ln w="38100">
                <a:solidFill>
                  <a:schemeClr val="accent6">
                    <a:lumMod val="75000"/>
                  </a:schemeClr>
                </a:solidFill>
                <a:prstDash val="sysDash"/>
              </a:ln>
            </c:spPr>
          </c:dPt>
          <c:dPt>
            <c:idx val="12"/>
            <c:spPr>
              <a:ln w="38100">
                <a:solidFill>
                  <a:schemeClr val="accent6">
                    <a:lumMod val="75000"/>
                  </a:schemeClr>
                </a:solidFill>
                <a:prstDash val="sysDash"/>
              </a:ln>
            </c:spPr>
          </c:dPt>
          <c:dLbls>
            <c:dLbl>
              <c:idx val="0"/>
              <c:delete val="1"/>
            </c:dLbl>
            <c:dLbl>
              <c:idx val="1"/>
              <c:layout>
                <c:manualLayout>
                  <c:x val="-3.0054644808743192E-2"/>
                  <c:y val="-1.6726402643035057E-2"/>
                </c:manualLayout>
              </c:layout>
              <c:showVal val="1"/>
            </c:dLbl>
            <c:dLbl>
              <c:idx val="4"/>
              <c:layout>
                <c:manualLayout>
                  <c:x val="-1.2295189535734262E-2"/>
                  <c:y val="-2.0908167933741048E-2"/>
                </c:manualLayout>
              </c:layout>
              <c:showVal val="1"/>
            </c:dLbl>
            <c:dLbl>
              <c:idx val="7"/>
              <c:layout>
                <c:manualLayout>
                  <c:x val="2.7322404371584678E-3"/>
                  <c:y val="1.0454001651896893E-2"/>
                </c:manualLayout>
              </c:layout>
              <c:showVal val="1"/>
            </c:dLbl>
            <c:dLbl>
              <c:idx val="8"/>
              <c:delete val="1"/>
            </c:dLbl>
            <c:dLbl>
              <c:idx val="9"/>
              <c:delete val="1"/>
            </c:dLbl>
            <c:dLbl>
              <c:idx val="10"/>
              <c:delete val="1"/>
            </c:dLbl>
            <c:dLbl>
              <c:idx val="11"/>
              <c:delete val="1"/>
            </c:dLbl>
            <c:dLbl>
              <c:idx val="12"/>
              <c:layout>
                <c:manualLayout>
                  <c:x val="-4.0983606557377095E-3"/>
                  <c:y val="-1.8817202973414396E-2"/>
                </c:manualLayout>
              </c:layout>
              <c:showVal val="1"/>
            </c:dLbl>
            <c:txPr>
              <a:bodyPr/>
              <a:lstStyle/>
              <a:p>
                <a:pPr>
                  <a:defRPr b="1">
                    <a:solidFill>
                      <a:schemeClr val="accent6">
                        <a:lumMod val="75000"/>
                      </a:schemeClr>
                    </a:solidFill>
                  </a:defRPr>
                </a:pPr>
                <a:endParaRPr lang="fr-FR"/>
              </a:p>
            </c:txPr>
            <c:showVal val="1"/>
          </c:dLbls>
          <c:cat>
            <c:strRef>
              <c:f>'1 PIB'!$C$1:$O$1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'1 PIB'!$C$5:$O$5</c:f>
              <c:numCache>
                <c:formatCode>0.0%</c:formatCode>
                <c:ptCount val="13"/>
                <c:pt idx="0">
                  <c:v>8.8958411759763115E-3</c:v>
                </c:pt>
                <c:pt idx="1">
                  <c:v>1.7050244968611402E-2</c:v>
                </c:pt>
                <c:pt idx="2">
                  <c:v>6.7544748395764742E-5</c:v>
                </c:pt>
                <c:pt idx="3">
                  <c:v>-4.2314208296707095E-2</c:v>
                </c:pt>
                <c:pt idx="4">
                  <c:v>-2.4576602165808481E-2</c:v>
                </c:pt>
                <c:pt idx="5">
                  <c:v>-2.9709223055539691E-2</c:v>
                </c:pt>
                <c:pt idx="6">
                  <c:v>-9.1632192553590223E-3</c:v>
                </c:pt>
                <c:pt idx="7">
                  <c:v>4.0000000000000027E-3</c:v>
                </c:pt>
                <c:pt idx="8">
                  <c:v>6.0000000000000027E-3</c:v>
                </c:pt>
                <c:pt idx="9">
                  <c:v>1.7999999999999999E-2</c:v>
                </c:pt>
                <c:pt idx="10">
                  <c:v>2.3E-2</c:v>
                </c:pt>
                <c:pt idx="11">
                  <c:v>2.4E-2</c:v>
                </c:pt>
                <c:pt idx="12">
                  <c:v>2.5000000000000001E-2</c:v>
                </c:pt>
              </c:numCache>
            </c:numRef>
          </c:val>
        </c:ser>
        <c:ser>
          <c:idx val="1"/>
          <c:order val="1"/>
          <c:tx>
            <c:v>France</c:v>
          </c:tx>
          <c:spPr>
            <a:ln w="38100">
              <a:solidFill>
                <a:schemeClr val="bg2">
                  <a:lumMod val="75000"/>
                </a:schemeClr>
              </a:solidFill>
            </a:ln>
          </c:spPr>
          <c:marker>
            <c:symbol val="none"/>
          </c:marker>
          <c:cat>
            <c:strRef>
              <c:f>'1 PIB'!$C$1:$O$1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'1 PIB'!$C$10:$O$10</c:f>
              <c:numCache>
                <c:formatCode>0.00%</c:formatCode>
                <c:ptCount val="13"/>
                <c:pt idx="0">
                  <c:v>2.4E-2</c:v>
                </c:pt>
                <c:pt idx="1">
                  <c:v>2.4E-2</c:v>
                </c:pt>
                <c:pt idx="2">
                  <c:v>2.0000000000000013E-3</c:v>
                </c:pt>
                <c:pt idx="3">
                  <c:v>-2.9000000000000001E-2</c:v>
                </c:pt>
                <c:pt idx="4">
                  <c:v>2.0000000000000011E-2</c:v>
                </c:pt>
                <c:pt idx="5">
                  <c:v>2.1000000000000012E-2</c:v>
                </c:pt>
                <c:pt idx="6">
                  <c:v>2.0000000000000013E-3</c:v>
                </c:pt>
                <c:pt idx="7">
                  <c:v>6.0000000000000027E-3</c:v>
                </c:pt>
                <c:pt idx="8">
                  <c:v>6.0000000000000027E-3</c:v>
                </c:pt>
                <c:pt idx="9">
                  <c:v>1.2999999999999998E-2</c:v>
                </c:pt>
                <c:pt idx="10">
                  <c:v>1.0999999999999998E-2</c:v>
                </c:pt>
                <c:pt idx="11">
                  <c:v>2.1999999999999999E-2</c:v>
                </c:pt>
                <c:pt idx="12">
                  <c:v>1.7000000000000001E-2</c:v>
                </c:pt>
              </c:numCache>
            </c:numRef>
          </c:val>
        </c:ser>
        <c:marker val="1"/>
        <c:axId val="78262656"/>
        <c:axId val="78264576"/>
      </c:lineChart>
      <c:catAx>
        <c:axId val="78262656"/>
        <c:scaling>
          <c:orientation val="minMax"/>
        </c:scaling>
        <c:axPos val="b"/>
        <c:title>
          <c:tx>
            <c:rich>
              <a:bodyPr/>
              <a:lstStyle/>
              <a:p>
                <a:pPr>
                  <a:defRPr/>
                </a:pPr>
                <a:r>
                  <a:rPr lang="fr-FR" sz="1200" b="0" i="1"/>
                  <a:t>Source : ISPF, CEROM</a:t>
                </a:r>
              </a:p>
            </c:rich>
          </c:tx>
          <c:layout>
            <c:manualLayout>
              <c:xMode val="edge"/>
              <c:yMode val="edge"/>
              <c:x val="0.84667236779828769"/>
              <c:y val="0.93755898896797396"/>
            </c:manualLayout>
          </c:layout>
        </c:title>
        <c:majorTickMark val="none"/>
        <c:tickLblPos val="low"/>
        <c:spPr>
          <a:ln w="15875">
            <a:solidFill>
              <a:schemeClr val="tx1"/>
            </a:solidFill>
          </a:ln>
        </c:spPr>
        <c:crossAx val="78264576"/>
        <c:crosses val="autoZero"/>
        <c:auto val="1"/>
        <c:lblAlgn val="ctr"/>
        <c:lblOffset val="100"/>
      </c:catAx>
      <c:valAx>
        <c:axId val="78264576"/>
        <c:scaling>
          <c:orientation val="minMax"/>
        </c:scaling>
        <c:axPos val="l"/>
        <c:majorGridlines>
          <c:spPr>
            <a:ln>
              <a:solidFill>
                <a:schemeClr val="bg1">
                  <a:lumMod val="50000"/>
                </a:schemeClr>
              </a:solidFill>
              <a:prstDash val="sysDot"/>
            </a:ln>
          </c:spPr>
        </c:majorGridlines>
        <c:numFmt formatCode="0%" sourceLinked="0"/>
        <c:tickLblPos val="nextTo"/>
        <c:crossAx val="78262656"/>
        <c:crosses val="autoZero"/>
        <c:crossBetween val="between"/>
      </c:valAx>
    </c:plotArea>
    <c:legend>
      <c:legendPos val="b"/>
    </c:legend>
    <c:plotVisOnly val="1"/>
  </c:chart>
  <c:txPr>
    <a:bodyPr/>
    <a:lstStyle/>
    <a:p>
      <a:pPr>
        <a:defRPr sz="1600"/>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Indicateur du climat des affaires </a:t>
            </a:r>
          </a:p>
          <a:p>
            <a:pPr>
              <a:defRPr/>
            </a:pPr>
            <a:r>
              <a:rPr lang="en-US" b="0"/>
              <a:t>(100=moyenne de longue période)</a:t>
            </a:r>
          </a:p>
        </c:rich>
      </c:tx>
    </c:title>
    <c:plotArea>
      <c:layout>
        <c:manualLayout>
          <c:layoutTarget val="inner"/>
          <c:xMode val="edge"/>
          <c:yMode val="edge"/>
          <c:x val="5.824501052909424E-2"/>
          <c:y val="0.14326359634583041"/>
          <c:w val="0.90708324207115243"/>
          <c:h val="0.71747685902342362"/>
        </c:manualLayout>
      </c:layout>
      <c:lineChart>
        <c:grouping val="standard"/>
        <c:ser>
          <c:idx val="0"/>
          <c:order val="0"/>
          <c:spPr>
            <a:ln w="38100">
              <a:solidFill>
                <a:schemeClr val="accent5">
                  <a:lumMod val="75000"/>
                </a:schemeClr>
              </a:solidFill>
            </a:ln>
          </c:spPr>
          <c:marker>
            <c:symbol val="none"/>
          </c:marker>
          <c:dLbls>
            <c:dLbl>
              <c:idx val="55"/>
              <c:showVal val="1"/>
            </c:dLbl>
            <c:dLbl>
              <c:idx val="56"/>
              <c:showVal val="1"/>
            </c:dLbl>
            <c:delete val="1"/>
            <c:numFmt formatCode="#,##0" sourceLinked="0"/>
            <c:txPr>
              <a:bodyPr/>
              <a:lstStyle/>
              <a:p>
                <a:pPr>
                  <a:defRPr b="1">
                    <a:solidFill>
                      <a:schemeClr val="accent5">
                        <a:lumMod val="75000"/>
                      </a:schemeClr>
                    </a:solidFill>
                  </a:defRPr>
                </a:pPr>
                <a:endParaRPr lang="fr-FR"/>
              </a:p>
            </c:txPr>
          </c:dLbls>
          <c:cat>
            <c:numRef>
              <c:f>'1 ICA'!$B$38:$B$94</c:f>
              <c:numCache>
                <c:formatCode>General</c:formatCode>
                <c:ptCount val="57"/>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pt idx="56">
                  <c:v>2020</c:v>
                </c:pt>
              </c:numCache>
            </c:numRef>
          </c:cat>
          <c:val>
            <c:numRef>
              <c:f>'1 ICA'!$E$38:$E$94</c:f>
              <c:numCache>
                <c:formatCode>General</c:formatCode>
                <c:ptCount val="57"/>
                <c:pt idx="0">
                  <c:v>102.0591104651466</c:v>
                </c:pt>
                <c:pt idx="1">
                  <c:v>94.889767831294606</c:v>
                </c:pt>
                <c:pt idx="2">
                  <c:v>94.567575905466768</c:v>
                </c:pt>
                <c:pt idx="3">
                  <c:v>100.99889270302343</c:v>
                </c:pt>
                <c:pt idx="4">
                  <c:v>102.89069332371228</c:v>
                </c:pt>
                <c:pt idx="5">
                  <c:v>100.57016514550273</c:v>
                </c:pt>
                <c:pt idx="6">
                  <c:v>95.931840267996193</c:v>
                </c:pt>
                <c:pt idx="7">
                  <c:v>93.513164565294346</c:v>
                </c:pt>
                <c:pt idx="8">
                  <c:v>85.756748597807487</c:v>
                </c:pt>
                <c:pt idx="9">
                  <c:v>85.022577900313578</c:v>
                </c:pt>
                <c:pt idx="10">
                  <c:v>79.017937100110203</c:v>
                </c:pt>
                <c:pt idx="11">
                  <c:v>73.938930349622879</c:v>
                </c:pt>
                <c:pt idx="12">
                  <c:v>76.8306560149652</c:v>
                </c:pt>
                <c:pt idx="13">
                  <c:v>76.390796336165096</c:v>
                </c:pt>
                <c:pt idx="14">
                  <c:v>79.068180183714418</c:v>
                </c:pt>
                <c:pt idx="15">
                  <c:v>84.313803268827897</c:v>
                </c:pt>
                <c:pt idx="16">
                  <c:v>80.569224395550165</c:v>
                </c:pt>
                <c:pt idx="17">
                  <c:v>83.863782474341818</c:v>
                </c:pt>
                <c:pt idx="18">
                  <c:v>95.908460085655904</c:v>
                </c:pt>
                <c:pt idx="19">
                  <c:v>91.621254130307875</c:v>
                </c:pt>
                <c:pt idx="20">
                  <c:v>87.557044919817088</c:v>
                </c:pt>
                <c:pt idx="21">
                  <c:v>90.928709663122845</c:v>
                </c:pt>
                <c:pt idx="22">
                  <c:v>86.405550953435551</c:v>
                </c:pt>
                <c:pt idx="23">
                  <c:v>89.096011916027308</c:v>
                </c:pt>
                <c:pt idx="24">
                  <c:v>92.866552464442776</c:v>
                </c:pt>
                <c:pt idx="25">
                  <c:v>82.012383004175362</c:v>
                </c:pt>
                <c:pt idx="26">
                  <c:v>85.534600567236723</c:v>
                </c:pt>
                <c:pt idx="27">
                  <c:v>88.511870103601595</c:v>
                </c:pt>
                <c:pt idx="28">
                  <c:v>91.132189066474439</c:v>
                </c:pt>
                <c:pt idx="29">
                  <c:v>94.857210254725004</c:v>
                </c:pt>
                <c:pt idx="30">
                  <c:v>95.741863052637143</c:v>
                </c:pt>
                <c:pt idx="31">
                  <c:v>97.593245894884348</c:v>
                </c:pt>
                <c:pt idx="32">
                  <c:v>101.89080578482667</c:v>
                </c:pt>
                <c:pt idx="33">
                  <c:v>104.85709194367449</c:v>
                </c:pt>
                <c:pt idx="34">
                  <c:v>103.34043126134205</c:v>
                </c:pt>
                <c:pt idx="35">
                  <c:v>102.37226420493739</c:v>
                </c:pt>
                <c:pt idx="36">
                  <c:v>101.27710410903497</c:v>
                </c:pt>
                <c:pt idx="37">
                  <c:v>102.08683749171381</c:v>
                </c:pt>
                <c:pt idx="38">
                  <c:v>101.87022816243719</c:v>
                </c:pt>
                <c:pt idx="39">
                  <c:v>101.41431371264926</c:v>
                </c:pt>
                <c:pt idx="40">
                  <c:v>106.93793360110824</c:v>
                </c:pt>
                <c:pt idx="41">
                  <c:v>107.59358503731387</c:v>
                </c:pt>
                <c:pt idx="42">
                  <c:v>111.52666267598877</c:v>
                </c:pt>
                <c:pt idx="43">
                  <c:v>110.97096160413972</c:v>
                </c:pt>
                <c:pt idx="44">
                  <c:v>108.64967562332448</c:v>
                </c:pt>
                <c:pt idx="45">
                  <c:v>108.71015621957626</c:v>
                </c:pt>
                <c:pt idx="46">
                  <c:v>108.66185928855441</c:v>
                </c:pt>
                <c:pt idx="47">
                  <c:v>109.9127396405834</c:v>
                </c:pt>
                <c:pt idx="48">
                  <c:v>108.16464867831326</c:v>
                </c:pt>
                <c:pt idx="49">
                  <c:v>110.28388955709954</c:v>
                </c:pt>
                <c:pt idx="50">
                  <c:v>110.09348800590539</c:v>
                </c:pt>
                <c:pt idx="51">
                  <c:v>109.55044696395034</c:v>
                </c:pt>
                <c:pt idx="52">
                  <c:v>109.77831841170092</c:v>
                </c:pt>
                <c:pt idx="53">
                  <c:v>110.21086913579443</c:v>
                </c:pt>
                <c:pt idx="54">
                  <c:v>108.75422528657234</c:v>
                </c:pt>
                <c:pt idx="55">
                  <c:v>112.56857971604961</c:v>
                </c:pt>
                <c:pt idx="56">
                  <c:v>81.667528082378396</c:v>
                </c:pt>
              </c:numCache>
            </c:numRef>
          </c:val>
        </c:ser>
        <c:ser>
          <c:idx val="1"/>
          <c:order val="1"/>
          <c:spPr>
            <a:ln>
              <a:solidFill>
                <a:schemeClr val="tx1">
                  <a:lumMod val="65000"/>
                  <a:lumOff val="35000"/>
                </a:schemeClr>
              </a:solidFill>
            </a:ln>
          </c:spPr>
          <c:marker>
            <c:symbol val="none"/>
          </c:marker>
          <c:cat>
            <c:numRef>
              <c:f>'1 ICA'!$B$38:$B$94</c:f>
              <c:numCache>
                <c:formatCode>General</c:formatCode>
                <c:ptCount val="57"/>
                <c:pt idx="0">
                  <c:v>2006</c:v>
                </c:pt>
                <c:pt idx="4">
                  <c:v>2007</c:v>
                </c:pt>
                <c:pt idx="8">
                  <c:v>2008</c:v>
                </c:pt>
                <c:pt idx="12">
                  <c:v>2009</c:v>
                </c:pt>
                <c:pt idx="16">
                  <c:v>2010</c:v>
                </c:pt>
                <c:pt idx="20">
                  <c:v>2011</c:v>
                </c:pt>
                <c:pt idx="24">
                  <c:v>2012</c:v>
                </c:pt>
                <c:pt idx="28">
                  <c:v>2013</c:v>
                </c:pt>
                <c:pt idx="32">
                  <c:v>2014</c:v>
                </c:pt>
                <c:pt idx="36">
                  <c:v>2015</c:v>
                </c:pt>
                <c:pt idx="40">
                  <c:v>2016</c:v>
                </c:pt>
                <c:pt idx="44">
                  <c:v>2017</c:v>
                </c:pt>
                <c:pt idx="48">
                  <c:v>2018</c:v>
                </c:pt>
                <c:pt idx="52">
                  <c:v>2019</c:v>
                </c:pt>
                <c:pt idx="56">
                  <c:v>2020</c:v>
                </c:pt>
              </c:numCache>
            </c:numRef>
          </c:cat>
          <c:val>
            <c:numRef>
              <c:f>'1 ICA'!$D$38:$D$94</c:f>
              <c:numCache>
                <c:formatCode>General</c:formatCode>
                <c:ptCount val="5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numCache>
            </c:numRef>
          </c:val>
        </c:ser>
        <c:marker val="1"/>
        <c:axId val="78614528"/>
        <c:axId val="78616448"/>
      </c:lineChart>
      <c:catAx>
        <c:axId val="78614528"/>
        <c:scaling>
          <c:orientation val="minMax"/>
        </c:scaling>
        <c:axPos val="b"/>
        <c:title>
          <c:tx>
            <c:rich>
              <a:bodyPr/>
              <a:lstStyle/>
              <a:p>
                <a:pPr>
                  <a:defRPr b="0" i="1"/>
                </a:pPr>
                <a:r>
                  <a:rPr lang="en-US" sz="1200" b="0" i="1"/>
                  <a:t>Source : enquête trimestrielle de conjoncture - IEOM</a:t>
                </a:r>
              </a:p>
            </c:rich>
          </c:tx>
          <c:layout>
            <c:manualLayout>
              <c:xMode val="edge"/>
              <c:yMode val="edge"/>
              <c:x val="4.1202859545945323E-3"/>
              <c:y val="0.95156349820859765"/>
            </c:manualLayout>
          </c:layout>
        </c:title>
        <c:numFmt formatCode="General" sourceLinked="1"/>
        <c:majorTickMark val="none"/>
        <c:tickLblPos val="nextTo"/>
        <c:crossAx val="78616448"/>
        <c:crosses val="autoZero"/>
        <c:auto val="1"/>
        <c:lblAlgn val="ctr"/>
        <c:lblOffset val="100"/>
        <c:tickLblSkip val="4"/>
      </c:catAx>
      <c:valAx>
        <c:axId val="78616448"/>
        <c:scaling>
          <c:orientation val="minMax"/>
          <c:min val="70"/>
        </c:scaling>
        <c:axPos val="l"/>
        <c:numFmt formatCode="General" sourceLinked="1"/>
        <c:tickLblPos val="nextTo"/>
        <c:crossAx val="78614528"/>
        <c:crosses val="autoZero"/>
        <c:crossBetween val="between"/>
        <c:majorUnit val="10"/>
      </c:valAx>
    </c:plotArea>
    <c:plotVisOnly val="1"/>
  </c:chart>
  <c:spPr>
    <a:ln>
      <a:noFill/>
    </a:ln>
  </c:spPr>
  <c:txPr>
    <a:bodyPr/>
    <a:lstStyle/>
    <a:p>
      <a:pPr>
        <a:defRPr sz="1600"/>
      </a:pPr>
      <a:endParaRPr lang="fr-F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a:t>Evolution du marché de l'emploi</a:t>
            </a:r>
          </a:p>
        </c:rich>
      </c:tx>
    </c:title>
    <c:plotArea>
      <c:layout>
        <c:manualLayout>
          <c:layoutTarget val="inner"/>
          <c:xMode val="edge"/>
          <c:yMode val="edge"/>
          <c:x val="0.11930672665042226"/>
          <c:y val="9.2020822439997568E-2"/>
          <c:w val="0.79469954764926665"/>
          <c:h val="0.75329349531489709"/>
        </c:manualLayout>
      </c:layout>
      <c:barChart>
        <c:barDir val="col"/>
        <c:grouping val="clustered"/>
        <c:ser>
          <c:idx val="0"/>
          <c:order val="0"/>
          <c:tx>
            <c:strRef>
              <c:f>'2 Emploi'!$D$1</c:f>
              <c:strCache>
                <c:ptCount val="1"/>
                <c:pt idx="0">
                  <c:v>Effectifs salariés (cumul annuel)</c:v>
                </c:pt>
              </c:strCache>
            </c:strRef>
          </c:tx>
          <c:spPr>
            <a:solidFill>
              <a:schemeClr val="bg2">
                <a:lumMod val="75000"/>
              </a:schemeClr>
            </a:solidFill>
          </c:spPr>
          <c:cat>
            <c:numRef>
              <c:f>'2 Emploi'!$A$50:$A$109</c:f>
              <c:numCache>
                <c:formatCode>mm/yyyy</c:formatCode>
                <c:ptCount val="6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numCache>
            </c:numRef>
          </c:cat>
          <c:val>
            <c:numRef>
              <c:f>'2 Emploi'!$D$50:$D$109</c:f>
              <c:numCache>
                <c:formatCode>0</c:formatCode>
                <c:ptCount val="60"/>
                <c:pt idx="0">
                  <c:v>60940.083333333336</c:v>
                </c:pt>
                <c:pt idx="1">
                  <c:v>60970.833333333336</c:v>
                </c:pt>
                <c:pt idx="2">
                  <c:v>61025.166666666642</c:v>
                </c:pt>
                <c:pt idx="3">
                  <c:v>61035.166666666642</c:v>
                </c:pt>
                <c:pt idx="4">
                  <c:v>61089.083333333336</c:v>
                </c:pt>
                <c:pt idx="5">
                  <c:v>61141.416666666664</c:v>
                </c:pt>
                <c:pt idx="6">
                  <c:v>61187.833333333336</c:v>
                </c:pt>
                <c:pt idx="7">
                  <c:v>61265.166666666642</c:v>
                </c:pt>
                <c:pt idx="8">
                  <c:v>61356.583333333336</c:v>
                </c:pt>
                <c:pt idx="9">
                  <c:v>61501</c:v>
                </c:pt>
                <c:pt idx="10">
                  <c:v>61631.75</c:v>
                </c:pt>
                <c:pt idx="11">
                  <c:v>61765.083333333336</c:v>
                </c:pt>
                <c:pt idx="12">
                  <c:v>61877.25</c:v>
                </c:pt>
                <c:pt idx="13">
                  <c:v>61977.166666666642</c:v>
                </c:pt>
                <c:pt idx="14">
                  <c:v>62107.916666666664</c:v>
                </c:pt>
                <c:pt idx="15">
                  <c:v>62258.166666666642</c:v>
                </c:pt>
                <c:pt idx="16">
                  <c:v>62408.166666666642</c:v>
                </c:pt>
                <c:pt idx="17">
                  <c:v>62548.833333333336</c:v>
                </c:pt>
                <c:pt idx="18">
                  <c:v>62682.416666666664</c:v>
                </c:pt>
                <c:pt idx="19">
                  <c:v>62844.833333333336</c:v>
                </c:pt>
                <c:pt idx="20">
                  <c:v>62998.5</c:v>
                </c:pt>
                <c:pt idx="21">
                  <c:v>63056.083333333336</c:v>
                </c:pt>
                <c:pt idx="22">
                  <c:v>63142.5</c:v>
                </c:pt>
                <c:pt idx="23">
                  <c:v>63242.166666666642</c:v>
                </c:pt>
                <c:pt idx="24">
                  <c:v>63386.25</c:v>
                </c:pt>
                <c:pt idx="25">
                  <c:v>63497.833333333336</c:v>
                </c:pt>
                <c:pt idx="26">
                  <c:v>63598.25</c:v>
                </c:pt>
                <c:pt idx="27">
                  <c:v>63715.083333333336</c:v>
                </c:pt>
                <c:pt idx="28">
                  <c:v>63825.333333333336</c:v>
                </c:pt>
                <c:pt idx="29">
                  <c:v>63935.25</c:v>
                </c:pt>
                <c:pt idx="30">
                  <c:v>64100.833333333336</c:v>
                </c:pt>
                <c:pt idx="31">
                  <c:v>64202</c:v>
                </c:pt>
                <c:pt idx="32">
                  <c:v>64272.916666666664</c:v>
                </c:pt>
                <c:pt idx="33">
                  <c:v>64442.333333333336</c:v>
                </c:pt>
                <c:pt idx="34">
                  <c:v>64601.25</c:v>
                </c:pt>
                <c:pt idx="35">
                  <c:v>64726.583333333336</c:v>
                </c:pt>
                <c:pt idx="36">
                  <c:v>64832.833333333336</c:v>
                </c:pt>
                <c:pt idx="37">
                  <c:v>64957</c:v>
                </c:pt>
                <c:pt idx="38">
                  <c:v>65072.333333333336</c:v>
                </c:pt>
                <c:pt idx="39">
                  <c:v>65185.666666666642</c:v>
                </c:pt>
                <c:pt idx="40">
                  <c:v>65337</c:v>
                </c:pt>
                <c:pt idx="41">
                  <c:v>65392.25</c:v>
                </c:pt>
                <c:pt idx="42">
                  <c:v>65471</c:v>
                </c:pt>
                <c:pt idx="43">
                  <c:v>65543.833333333328</c:v>
                </c:pt>
                <c:pt idx="44">
                  <c:v>65662.083333333328</c:v>
                </c:pt>
                <c:pt idx="45">
                  <c:v>65787.083333333328</c:v>
                </c:pt>
                <c:pt idx="46">
                  <c:v>65905.75</c:v>
                </c:pt>
                <c:pt idx="47">
                  <c:v>66013.833333333328</c:v>
                </c:pt>
                <c:pt idx="48">
                  <c:v>66155.75</c:v>
                </c:pt>
                <c:pt idx="56" formatCode="0.0%">
                  <c:v>2.3471945142086195E-2</c:v>
                </c:pt>
                <c:pt idx="57" formatCode="0.0%">
                  <c:v>1.9887501142626732E-2</c:v>
                </c:pt>
              </c:numCache>
            </c:numRef>
          </c:val>
        </c:ser>
        <c:gapWidth val="60"/>
        <c:axId val="78220288"/>
        <c:axId val="78226560"/>
      </c:barChart>
      <c:lineChart>
        <c:grouping val="standard"/>
        <c:ser>
          <c:idx val="1"/>
          <c:order val="1"/>
          <c:tx>
            <c:strRef>
              <c:f>'2 Emploi'!$B$1</c:f>
              <c:strCache>
                <c:ptCount val="1"/>
                <c:pt idx="0">
                  <c:v>Indice emploi salarié secteur marchand </c:v>
                </c:pt>
              </c:strCache>
            </c:strRef>
          </c:tx>
          <c:spPr>
            <a:ln w="38100">
              <a:solidFill>
                <a:schemeClr val="accent6">
                  <a:lumMod val="75000"/>
                </a:schemeClr>
              </a:solidFill>
            </a:ln>
          </c:spPr>
          <c:marker>
            <c:symbol val="none"/>
          </c:marker>
          <c:cat>
            <c:numRef>
              <c:f>'2 Emploi'!$A$50:$A$109</c:f>
              <c:numCache>
                <c:formatCode>mm/yyyy</c:formatCode>
                <c:ptCount val="6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numCache>
            </c:numRef>
          </c:cat>
          <c:val>
            <c:numRef>
              <c:f>'2 Emploi'!$B$50:$B$109</c:f>
              <c:numCache>
                <c:formatCode>General</c:formatCode>
                <c:ptCount val="60"/>
                <c:pt idx="0">
                  <c:v>116.1</c:v>
                </c:pt>
                <c:pt idx="1">
                  <c:v>116.1</c:v>
                </c:pt>
                <c:pt idx="2">
                  <c:v>116.3</c:v>
                </c:pt>
                <c:pt idx="3">
                  <c:v>116.6</c:v>
                </c:pt>
                <c:pt idx="4">
                  <c:v>117</c:v>
                </c:pt>
                <c:pt idx="5">
                  <c:v>117.2</c:v>
                </c:pt>
                <c:pt idx="6">
                  <c:v>117.4</c:v>
                </c:pt>
                <c:pt idx="7">
                  <c:v>118</c:v>
                </c:pt>
                <c:pt idx="8">
                  <c:v>119.2</c:v>
                </c:pt>
                <c:pt idx="9">
                  <c:v>120.5</c:v>
                </c:pt>
                <c:pt idx="10">
                  <c:v>120</c:v>
                </c:pt>
                <c:pt idx="11">
                  <c:v>120.3</c:v>
                </c:pt>
                <c:pt idx="12">
                  <c:v>119.9</c:v>
                </c:pt>
                <c:pt idx="13">
                  <c:v>120.1</c:v>
                </c:pt>
                <c:pt idx="14">
                  <c:v>120.5</c:v>
                </c:pt>
                <c:pt idx="15">
                  <c:v>120.6</c:v>
                </c:pt>
                <c:pt idx="16">
                  <c:v>121.3</c:v>
                </c:pt>
                <c:pt idx="17">
                  <c:v>121.7</c:v>
                </c:pt>
                <c:pt idx="18">
                  <c:v>122.3</c:v>
                </c:pt>
                <c:pt idx="19">
                  <c:v>121.9</c:v>
                </c:pt>
                <c:pt idx="20">
                  <c:v>121.9</c:v>
                </c:pt>
                <c:pt idx="21">
                  <c:v>122.1</c:v>
                </c:pt>
                <c:pt idx="22">
                  <c:v>122.5</c:v>
                </c:pt>
                <c:pt idx="23">
                  <c:v>122.9</c:v>
                </c:pt>
                <c:pt idx="24">
                  <c:v>123.7</c:v>
                </c:pt>
                <c:pt idx="25">
                  <c:v>123.8</c:v>
                </c:pt>
                <c:pt idx="26">
                  <c:v>124.4</c:v>
                </c:pt>
                <c:pt idx="27">
                  <c:v>124.7</c:v>
                </c:pt>
                <c:pt idx="28">
                  <c:v>125.2</c:v>
                </c:pt>
                <c:pt idx="29">
                  <c:v>125.9</c:v>
                </c:pt>
                <c:pt idx="30">
                  <c:v>126.9</c:v>
                </c:pt>
                <c:pt idx="31">
                  <c:v>127</c:v>
                </c:pt>
                <c:pt idx="32">
                  <c:v>126.9</c:v>
                </c:pt>
                <c:pt idx="33">
                  <c:v>127.6</c:v>
                </c:pt>
                <c:pt idx="34">
                  <c:v>127.7</c:v>
                </c:pt>
                <c:pt idx="35">
                  <c:v>127.5</c:v>
                </c:pt>
                <c:pt idx="36">
                  <c:v>127.8</c:v>
                </c:pt>
                <c:pt idx="37">
                  <c:v>128.30000000000001</c:v>
                </c:pt>
                <c:pt idx="38">
                  <c:v>129.1</c:v>
                </c:pt>
                <c:pt idx="39">
                  <c:v>129.9</c:v>
                </c:pt>
                <c:pt idx="40">
                  <c:v>129.9</c:v>
                </c:pt>
                <c:pt idx="41">
                  <c:v>128.9</c:v>
                </c:pt>
                <c:pt idx="42">
                  <c:v>129.9</c:v>
                </c:pt>
                <c:pt idx="43">
                  <c:v>130.1</c:v>
                </c:pt>
                <c:pt idx="44">
                  <c:v>130.30000000000001</c:v>
                </c:pt>
                <c:pt idx="45">
                  <c:v>130.6</c:v>
                </c:pt>
                <c:pt idx="46">
                  <c:v>131</c:v>
                </c:pt>
                <c:pt idx="47">
                  <c:v>131.1</c:v>
                </c:pt>
                <c:pt idx="48">
                  <c:v>131.80000000000001</c:v>
                </c:pt>
                <c:pt idx="49">
                  <c:v>132.69999999999999</c:v>
                </c:pt>
                <c:pt idx="50">
                  <c:v>131.1</c:v>
                </c:pt>
                <c:pt idx="51">
                  <c:v>119</c:v>
                </c:pt>
                <c:pt idx="52">
                  <c:v>119.3</c:v>
                </c:pt>
              </c:numCache>
            </c:numRef>
          </c:val>
        </c:ser>
        <c:marker val="1"/>
        <c:axId val="78238080"/>
        <c:axId val="78228096"/>
      </c:lineChart>
      <c:dateAx>
        <c:axId val="78220288"/>
        <c:scaling>
          <c:orientation val="minMax"/>
          <c:max val="44166"/>
        </c:scaling>
        <c:axPos val="b"/>
        <c:title>
          <c:tx>
            <c:rich>
              <a:bodyPr/>
              <a:lstStyle/>
              <a:p>
                <a:pPr>
                  <a:defRPr sz="1200" b="0" i="1"/>
                </a:pPr>
                <a:r>
                  <a:rPr lang="en-US" sz="1200" b="0" i="1"/>
                  <a:t>Sources : ISPF, CPS</a:t>
                </a:r>
              </a:p>
            </c:rich>
          </c:tx>
          <c:layout>
            <c:manualLayout>
              <c:xMode val="edge"/>
              <c:yMode val="edge"/>
              <c:x val="6.8425600570367383E-3"/>
              <c:y val="0.95822222061398454"/>
            </c:manualLayout>
          </c:layout>
        </c:title>
        <c:numFmt formatCode="yyyy" sourceLinked="0"/>
        <c:tickLblPos val="nextTo"/>
        <c:crossAx val="78226560"/>
        <c:crosses val="autoZero"/>
        <c:auto val="1"/>
        <c:lblOffset val="100"/>
        <c:majorUnit val="12"/>
        <c:majorTimeUnit val="months"/>
      </c:dateAx>
      <c:valAx>
        <c:axId val="78226560"/>
        <c:scaling>
          <c:orientation val="minMax"/>
          <c:min val="60000"/>
        </c:scaling>
        <c:axPos val="l"/>
        <c:majorGridlines>
          <c:spPr>
            <a:ln>
              <a:prstDash val="sysDot"/>
            </a:ln>
          </c:spPr>
        </c:majorGridlines>
        <c:numFmt formatCode="#,##0" sourceLinked="0"/>
        <c:tickLblPos val="nextTo"/>
        <c:crossAx val="78220288"/>
        <c:crosses val="autoZero"/>
        <c:crossBetween val="between"/>
        <c:majorUnit val="1000"/>
      </c:valAx>
      <c:valAx>
        <c:axId val="78228096"/>
        <c:scaling>
          <c:orientation val="minMax"/>
          <c:max val="135"/>
          <c:min val="112"/>
        </c:scaling>
        <c:axPos val="r"/>
        <c:numFmt formatCode="General" sourceLinked="1"/>
        <c:tickLblPos val="nextTo"/>
        <c:crossAx val="78238080"/>
        <c:crosses val="max"/>
        <c:crossBetween val="between"/>
      </c:valAx>
      <c:dateAx>
        <c:axId val="78238080"/>
        <c:scaling>
          <c:orientation val="minMax"/>
        </c:scaling>
        <c:delete val="1"/>
        <c:axPos val="b"/>
        <c:numFmt formatCode="mm/yyyy" sourceLinked="1"/>
        <c:tickLblPos val="none"/>
        <c:crossAx val="78228096"/>
        <c:crosses val="autoZero"/>
        <c:auto val="1"/>
        <c:lblOffset val="100"/>
      </c:dateAx>
    </c:plotArea>
    <c:legend>
      <c:legendPos val="b"/>
      <c:layout>
        <c:manualLayout>
          <c:xMode val="edge"/>
          <c:yMode val="edge"/>
          <c:x val="0.11494544119945695"/>
          <c:y val="0.92618984842725549"/>
          <c:w val="0.76464796990434591"/>
          <c:h val="5.2921261879734012E-2"/>
        </c:manualLayout>
      </c:layout>
    </c:legend>
    <c:plotVisOnly val="1"/>
    <c:dispBlanksAs val="gap"/>
  </c:chart>
  <c:spPr>
    <a:ln>
      <a:noFill/>
    </a:ln>
  </c:spPr>
  <c:txPr>
    <a:bodyPr/>
    <a:lstStyle/>
    <a:p>
      <a:pPr>
        <a:defRPr sz="16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a:t>Prévisions d'activité 2020</a:t>
            </a:r>
          </a:p>
          <a:p>
            <a:pPr>
              <a:defRPr/>
            </a:pPr>
            <a:r>
              <a:rPr lang="fr-FR" sz="1500" b="0" dirty="0"/>
              <a:t>(en juillet 2020)</a:t>
            </a:r>
          </a:p>
        </c:rich>
      </c:tx>
      <c:layout>
        <c:manualLayout>
          <c:xMode val="edge"/>
          <c:yMode val="edge"/>
          <c:x val="0.34103783902012236"/>
          <c:y val="8.418097982683467E-3"/>
        </c:manualLayout>
      </c:layout>
    </c:title>
    <c:plotArea>
      <c:layout>
        <c:manualLayout>
          <c:layoutTarget val="inner"/>
          <c:xMode val="edge"/>
          <c:yMode val="edge"/>
          <c:x val="0.22492708847361381"/>
          <c:y val="0.14973189131241246"/>
          <c:w val="0.7129015900059068"/>
          <c:h val="0.62159964630731646"/>
        </c:manualLayout>
      </c:layout>
      <c:barChart>
        <c:barDir val="bar"/>
        <c:grouping val="percentStacked"/>
        <c:ser>
          <c:idx val="0"/>
          <c:order val="0"/>
          <c:tx>
            <c:strRef>
              <c:f>Feuil2!$E$2</c:f>
              <c:strCache>
                <c:ptCount val="1"/>
                <c:pt idx="0">
                  <c:v>Baisse &gt; 50 %</c:v>
                </c:pt>
              </c:strCache>
            </c:strRef>
          </c:tx>
          <c:spPr>
            <a:solidFill>
              <a:schemeClr val="accent2">
                <a:lumMod val="75000"/>
              </a:schemeClr>
            </a:solidFill>
          </c:spPr>
          <c:dLbls>
            <c:dLbl>
              <c:idx val="0"/>
              <c:delete val="1"/>
            </c:dLbl>
            <c:dLbl>
              <c:idx val="1"/>
              <c:showVal val="1"/>
            </c:dLbl>
            <c:dLbl>
              <c:idx val="2"/>
              <c:layout>
                <c:manualLayout>
                  <c:x val="2.2506688271683083E-2"/>
                  <c:y val="0"/>
                </c:manualLayout>
              </c:layout>
              <c:dLblPos val="ctr"/>
              <c:showVal val="1"/>
            </c:dLbl>
            <c:dLbl>
              <c:idx val="3"/>
              <c:layout>
                <c:manualLayout>
                  <c:x val="1.9489412698010865E-2"/>
                  <c:y val="-5.2700922266139772E-3"/>
                </c:manualLayout>
              </c:layout>
              <c:dLblPos val="ctr"/>
              <c:showVal val="1"/>
            </c:dLbl>
            <c:dLbl>
              <c:idx val="6"/>
              <c:layout>
                <c:manualLayout>
                  <c:x val="9.624915096475558E-3"/>
                  <c:y val="0"/>
                </c:manualLayout>
              </c:layout>
              <c:dLblPos val="ctr"/>
              <c:showVal val="1"/>
            </c:dLbl>
            <c:dLbl>
              <c:idx val="7"/>
              <c:layout>
                <c:manualLayout>
                  <c:x val="0.13796828451106058"/>
                  <c:y val="0"/>
                </c:manualLayout>
              </c:layout>
              <c:dLblPos val="ctr"/>
              <c:showVal val="1"/>
            </c:dLbl>
            <c:numFmt formatCode="0%" sourceLinked="0"/>
            <c:txPr>
              <a:bodyPr/>
              <a:lstStyle/>
              <a:p>
                <a:pPr algn="ctr">
                  <a:defRPr b="1">
                    <a:solidFill>
                      <a:schemeClr val="bg1"/>
                    </a:solidFill>
                  </a:defRPr>
                </a:pPr>
                <a:endParaRPr lang="fr-FR"/>
              </a:p>
            </c:txPr>
            <c:dLblPos val="inBase"/>
            <c:showVal val="1"/>
          </c:dLbls>
          <c:cat>
            <c:strRef>
              <c:f>Feuil2!$A$3:$A$10</c:f>
              <c:strCache>
                <c:ptCount val="8"/>
                <c:pt idx="0">
                  <c:v>Commerce alimentaire</c:v>
                </c:pt>
                <c:pt idx="1">
                  <c:v>Autres services</c:v>
                </c:pt>
                <c:pt idx="2">
                  <c:v>Industrie</c:v>
                </c:pt>
                <c:pt idx="3">
                  <c:v>Autres commerces</c:v>
                </c:pt>
                <c:pt idx="4">
                  <c:v>BTP</c:v>
                </c:pt>
                <c:pt idx="5">
                  <c:v>Secteur primaire*</c:v>
                </c:pt>
                <c:pt idx="6">
                  <c:v>Restauration</c:v>
                </c:pt>
                <c:pt idx="7">
                  <c:v>Perle</c:v>
                </c:pt>
              </c:strCache>
            </c:strRef>
          </c:cat>
          <c:val>
            <c:numRef>
              <c:f>Feuil2!$E$3:$E$10</c:f>
              <c:numCache>
                <c:formatCode>0%</c:formatCode>
                <c:ptCount val="8"/>
                <c:pt idx="0">
                  <c:v>0</c:v>
                </c:pt>
                <c:pt idx="1">
                  <c:v>0.12658782228332802</c:v>
                </c:pt>
                <c:pt idx="2">
                  <c:v>6.8478893406554608E-2</c:v>
                </c:pt>
                <c:pt idx="3">
                  <c:v>0.10920759836824763</c:v>
                </c:pt>
                <c:pt idx="4">
                  <c:v>0.15795863047220904</c:v>
                </c:pt>
                <c:pt idx="5">
                  <c:v>0.14904141900604403</c:v>
                </c:pt>
                <c:pt idx="6">
                  <c:v>0.20405632679214994</c:v>
                </c:pt>
                <c:pt idx="7">
                  <c:v>0.86724274364662124</c:v>
                </c:pt>
              </c:numCache>
            </c:numRef>
          </c:val>
        </c:ser>
        <c:ser>
          <c:idx val="1"/>
          <c:order val="1"/>
          <c:tx>
            <c:strRef>
              <c:f>Feuil2!$D$2</c:f>
              <c:strCache>
                <c:ptCount val="1"/>
                <c:pt idx="0">
                  <c:v>baisse 20-50 %</c:v>
                </c:pt>
              </c:strCache>
            </c:strRef>
          </c:tx>
          <c:spPr>
            <a:solidFill>
              <a:schemeClr val="accent2"/>
            </a:solidFill>
          </c:spPr>
          <c:dLbls>
            <c:dLbl>
              <c:idx val="7"/>
              <c:layout>
                <c:manualLayout>
                  <c:x val="6.6031043244195124E-3"/>
                  <c:y val="0"/>
                </c:manualLayout>
              </c:layout>
              <c:dLblPos val="ctr"/>
              <c:showVal val="1"/>
            </c:dLbl>
            <c:numFmt formatCode="0%" sourceLinked="0"/>
            <c:txPr>
              <a:bodyPr/>
              <a:lstStyle/>
              <a:p>
                <a:pPr>
                  <a:defRPr b="1">
                    <a:solidFill>
                      <a:schemeClr val="bg1"/>
                    </a:solidFill>
                  </a:defRPr>
                </a:pPr>
                <a:endParaRPr lang="fr-FR"/>
              </a:p>
            </c:txPr>
            <c:dLblPos val="inEnd"/>
            <c:showVal val="1"/>
          </c:dLbls>
          <c:cat>
            <c:strRef>
              <c:f>Feuil2!$A$3:$A$10</c:f>
              <c:strCache>
                <c:ptCount val="8"/>
                <c:pt idx="0">
                  <c:v>Commerce alimentaire</c:v>
                </c:pt>
                <c:pt idx="1">
                  <c:v>Autres services</c:v>
                </c:pt>
                <c:pt idx="2">
                  <c:v>Industrie</c:v>
                </c:pt>
                <c:pt idx="3">
                  <c:v>Autres commerces</c:v>
                </c:pt>
                <c:pt idx="4">
                  <c:v>BTP</c:v>
                </c:pt>
                <c:pt idx="5">
                  <c:v>Secteur primaire*</c:v>
                </c:pt>
                <c:pt idx="6">
                  <c:v>Restauration</c:v>
                </c:pt>
                <c:pt idx="7">
                  <c:v>Perle</c:v>
                </c:pt>
              </c:strCache>
            </c:strRef>
          </c:cat>
          <c:val>
            <c:numRef>
              <c:f>Feuil2!$D$3:$D$10</c:f>
              <c:numCache>
                <c:formatCode>0%</c:formatCode>
                <c:ptCount val="8"/>
                <c:pt idx="0">
                  <c:v>0.24516316131880989</c:v>
                </c:pt>
                <c:pt idx="1">
                  <c:v>0.33696896133378734</c:v>
                </c:pt>
                <c:pt idx="2">
                  <c:v>0.38927275614915136</c:v>
                </c:pt>
                <c:pt idx="3">
                  <c:v>0.37669534303732433</c:v>
                </c:pt>
                <c:pt idx="4">
                  <c:v>0.40454798250674584</c:v>
                </c:pt>
                <c:pt idx="5">
                  <c:v>0.45790356784232922</c:v>
                </c:pt>
                <c:pt idx="6">
                  <c:v>0.53237967067398595</c:v>
                </c:pt>
                <c:pt idx="7">
                  <c:v>7.2362857689910062E-2</c:v>
                </c:pt>
              </c:numCache>
            </c:numRef>
          </c:val>
        </c:ser>
        <c:ser>
          <c:idx val="2"/>
          <c:order val="2"/>
          <c:tx>
            <c:strRef>
              <c:f>Feuil2!$C$2</c:f>
              <c:strCache>
                <c:ptCount val="1"/>
                <c:pt idx="0">
                  <c:v>Baisse &lt; 20%</c:v>
                </c:pt>
              </c:strCache>
            </c:strRef>
          </c:tx>
          <c:spPr>
            <a:solidFill>
              <a:schemeClr val="accent2">
                <a:lumMod val="60000"/>
                <a:lumOff val="40000"/>
              </a:schemeClr>
            </a:solidFill>
          </c:spPr>
          <c:cat>
            <c:strRef>
              <c:f>Feuil2!$A$3:$A$10</c:f>
              <c:strCache>
                <c:ptCount val="8"/>
                <c:pt idx="0">
                  <c:v>Commerce alimentaire</c:v>
                </c:pt>
                <c:pt idx="1">
                  <c:v>Autres services</c:v>
                </c:pt>
                <c:pt idx="2">
                  <c:v>Industrie</c:v>
                </c:pt>
                <c:pt idx="3">
                  <c:v>Autres commerces</c:v>
                </c:pt>
                <c:pt idx="4">
                  <c:v>BTP</c:v>
                </c:pt>
                <c:pt idx="5">
                  <c:v>Secteur primaire*</c:v>
                </c:pt>
                <c:pt idx="6">
                  <c:v>Restauration</c:v>
                </c:pt>
                <c:pt idx="7">
                  <c:v>Perle</c:v>
                </c:pt>
              </c:strCache>
            </c:strRef>
          </c:cat>
          <c:val>
            <c:numRef>
              <c:f>Feuil2!$C$3:$C$10</c:f>
              <c:numCache>
                <c:formatCode>0%</c:formatCode>
                <c:ptCount val="8"/>
                <c:pt idx="0">
                  <c:v>0.33971036178185432</c:v>
                </c:pt>
                <c:pt idx="1">
                  <c:v>0.25881244524923475</c:v>
                </c:pt>
                <c:pt idx="2">
                  <c:v>0.31506200820090813</c:v>
                </c:pt>
                <c:pt idx="3">
                  <c:v>0.26814758947940132</c:v>
                </c:pt>
                <c:pt idx="4">
                  <c:v>0.12919235025209994</c:v>
                </c:pt>
                <c:pt idx="5">
                  <c:v>9.1822073540064567E-2</c:v>
                </c:pt>
                <c:pt idx="6">
                  <c:v>0.11552725701296937</c:v>
                </c:pt>
                <c:pt idx="7">
                  <c:v>4.026293244231248E-2</c:v>
                </c:pt>
              </c:numCache>
            </c:numRef>
          </c:val>
        </c:ser>
        <c:ser>
          <c:idx val="3"/>
          <c:order val="3"/>
          <c:tx>
            <c:strRef>
              <c:f>Feuil2!$B$2</c:f>
              <c:strCache>
                <c:ptCount val="1"/>
                <c:pt idx="0">
                  <c:v>stabilité ou hausse</c:v>
                </c:pt>
              </c:strCache>
            </c:strRef>
          </c:tx>
          <c:spPr>
            <a:solidFill>
              <a:schemeClr val="accent3">
                <a:lumMod val="40000"/>
                <a:lumOff val="60000"/>
              </a:schemeClr>
            </a:solidFill>
          </c:spPr>
          <c:cat>
            <c:strRef>
              <c:f>Feuil2!$A$3:$A$10</c:f>
              <c:strCache>
                <c:ptCount val="8"/>
                <c:pt idx="0">
                  <c:v>Commerce alimentaire</c:v>
                </c:pt>
                <c:pt idx="1">
                  <c:v>Autres services</c:v>
                </c:pt>
                <c:pt idx="2">
                  <c:v>Industrie</c:v>
                </c:pt>
                <c:pt idx="3">
                  <c:v>Autres commerces</c:v>
                </c:pt>
                <c:pt idx="4">
                  <c:v>BTP</c:v>
                </c:pt>
                <c:pt idx="5">
                  <c:v>Secteur primaire*</c:v>
                </c:pt>
                <c:pt idx="6">
                  <c:v>Restauration</c:v>
                </c:pt>
                <c:pt idx="7">
                  <c:v>Perle</c:v>
                </c:pt>
              </c:strCache>
            </c:strRef>
          </c:cat>
          <c:val>
            <c:numRef>
              <c:f>Feuil2!$B$3:$B$10</c:f>
              <c:numCache>
                <c:formatCode>0%</c:formatCode>
                <c:ptCount val="8"/>
                <c:pt idx="0">
                  <c:v>0.41512647689933635</c:v>
                </c:pt>
                <c:pt idx="1">
                  <c:v>0.27763077113365042</c:v>
                </c:pt>
                <c:pt idx="2">
                  <c:v>0.22718634224338627</c:v>
                </c:pt>
                <c:pt idx="3">
                  <c:v>0.24594946911502685</c:v>
                </c:pt>
                <c:pt idx="4">
                  <c:v>0.30830103676894527</c:v>
                </c:pt>
                <c:pt idx="5">
                  <c:v>0.30123293961156228</c:v>
                </c:pt>
                <c:pt idx="6">
                  <c:v>0.14803674552089502</c:v>
                </c:pt>
                <c:pt idx="7">
                  <c:v>2.0131466221156236E-2</c:v>
                </c:pt>
              </c:numCache>
            </c:numRef>
          </c:val>
        </c:ser>
        <c:gapWidth val="66"/>
        <c:overlap val="100"/>
        <c:axId val="78671232"/>
        <c:axId val="78673408"/>
      </c:barChart>
      <c:catAx>
        <c:axId val="78671232"/>
        <c:scaling>
          <c:orientation val="minMax"/>
        </c:scaling>
        <c:axPos val="l"/>
        <c:title>
          <c:tx>
            <c:rich>
              <a:bodyPr rot="0" vert="horz"/>
              <a:lstStyle/>
              <a:p>
                <a:pPr>
                  <a:defRPr sz="1200" b="1" i="1"/>
                </a:pPr>
                <a:r>
                  <a:rPr lang="fr-FR" sz="1200" b="1" i="1" dirty="0" smtClean="0"/>
                  <a:t>Source : enquête CEROM </a:t>
                </a:r>
                <a:endParaRPr lang="fr-FR" sz="1200" b="1" i="1" dirty="0"/>
              </a:p>
            </c:rich>
          </c:tx>
          <c:layout>
            <c:manualLayout>
              <c:xMode val="edge"/>
              <c:yMode val="edge"/>
              <c:x val="9.2592592592592657E-3"/>
              <c:y val="0.94366038785557904"/>
            </c:manualLayout>
          </c:layout>
        </c:title>
        <c:numFmt formatCode="General" sourceLinked="1"/>
        <c:majorTickMark val="none"/>
        <c:tickLblPos val="nextTo"/>
        <c:txPr>
          <a:bodyPr/>
          <a:lstStyle/>
          <a:p>
            <a:pPr>
              <a:defRPr sz="1500"/>
            </a:pPr>
            <a:endParaRPr lang="fr-FR"/>
          </a:p>
        </c:txPr>
        <c:crossAx val="78673408"/>
        <c:crosses val="autoZero"/>
        <c:auto val="1"/>
        <c:lblAlgn val="ctr"/>
        <c:lblOffset val="100"/>
      </c:catAx>
      <c:valAx>
        <c:axId val="78673408"/>
        <c:scaling>
          <c:orientation val="minMax"/>
        </c:scaling>
        <c:axPos val="b"/>
        <c:title>
          <c:tx>
            <c:rich>
              <a:bodyPr/>
              <a:lstStyle/>
              <a:p>
                <a:pPr>
                  <a:defRPr sz="1400" b="0" i="1"/>
                </a:pPr>
                <a:r>
                  <a:rPr lang="fr-FR" sz="1400" b="0" i="1" dirty="0" smtClean="0"/>
                  <a:t>*Hors perliculture</a:t>
                </a:r>
                <a:endParaRPr lang="fr-FR" sz="1400" b="0" i="1" dirty="0"/>
              </a:p>
            </c:rich>
          </c:tx>
          <c:layout>
            <c:manualLayout>
              <c:xMode val="edge"/>
              <c:yMode val="edge"/>
              <c:x val="0.8228670895304756"/>
              <c:y val="0.92899323304233838"/>
            </c:manualLayout>
          </c:layout>
        </c:title>
        <c:numFmt formatCode="0%" sourceLinked="1"/>
        <c:tickLblPos val="nextTo"/>
        <c:crossAx val="78671232"/>
        <c:crosses val="autoZero"/>
        <c:crossBetween val="between"/>
        <c:majorUnit val="0.2"/>
      </c:valAx>
    </c:plotArea>
    <c:legend>
      <c:legendPos val="r"/>
      <c:layout>
        <c:manualLayout>
          <c:xMode val="edge"/>
          <c:yMode val="edge"/>
          <c:x val="1.9060829201905331E-2"/>
          <c:y val="0.8835061179245165"/>
          <c:w val="0.97124768349643265"/>
          <c:h val="5.0980392156862793E-2"/>
        </c:manualLayout>
      </c:layout>
      <c:txPr>
        <a:bodyPr/>
        <a:lstStyle/>
        <a:p>
          <a:pPr>
            <a:defRPr sz="1500"/>
          </a:pPr>
          <a:endParaRPr lang="fr-FR"/>
        </a:p>
      </c:txPr>
    </c:legend>
    <c:plotVisOnly val="1"/>
    <c:dispBlanksAs val="gap"/>
  </c:chart>
  <c:spPr>
    <a:ln>
      <a:noFill/>
    </a:ln>
  </c:spPr>
  <c:txPr>
    <a:bodyPr/>
    <a:lstStyle/>
    <a:p>
      <a:pPr>
        <a:defRPr sz="1600">
          <a:latin typeface="+mj-lt"/>
          <a:ea typeface="Tahoma" pitchFamily="34" charset="0"/>
          <a:cs typeface="Tahoma" pitchFamily="34" charset="0"/>
        </a:defRPr>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B7236-6F06-415B-8E0D-5EEA4CFA37A1}"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fr-FR"/>
        </a:p>
      </dgm:t>
    </dgm:pt>
    <dgm:pt modelId="{EBA63456-2A1E-40BE-96FE-3029E22AF8B9}">
      <dgm:prSet phldrT="[Texte]" custT="1"/>
      <dgm:spPr/>
      <dgm:t>
        <a:bodyPr/>
        <a:lstStyle/>
        <a:p>
          <a:r>
            <a:rPr lang="fr-FR" sz="1800" b="1" dirty="0" smtClean="0">
              <a:solidFill>
                <a:schemeClr val="tx1"/>
              </a:solidFill>
              <a:latin typeface="Tahoma" pitchFamily="34" charset="0"/>
              <a:ea typeface="Tahoma" pitchFamily="34" charset="0"/>
              <a:cs typeface="Tahoma" pitchFamily="34" charset="0"/>
            </a:rPr>
            <a:t>Stratégie monétaire</a:t>
          </a:r>
          <a:endParaRPr lang="fr-FR" sz="1800" dirty="0">
            <a:solidFill>
              <a:schemeClr val="tx1"/>
            </a:solidFill>
            <a:latin typeface="Tahoma" pitchFamily="34" charset="0"/>
            <a:ea typeface="Tahoma" pitchFamily="34" charset="0"/>
            <a:cs typeface="Tahoma" pitchFamily="34" charset="0"/>
          </a:endParaRPr>
        </a:p>
      </dgm:t>
    </dgm:pt>
    <dgm:pt modelId="{C3798887-1F27-45CE-B1FF-96F10E8604F7}" type="parTrans" cxnId="{1699DE48-97EE-4B3F-B710-3D5AD6EB0901}">
      <dgm:prSet/>
      <dgm:spPr/>
      <dgm:t>
        <a:bodyPr/>
        <a:lstStyle/>
        <a:p>
          <a:endParaRPr lang="fr-FR">
            <a:latin typeface="Tahoma" pitchFamily="34" charset="0"/>
            <a:ea typeface="Tahoma" pitchFamily="34" charset="0"/>
            <a:cs typeface="Tahoma" pitchFamily="34" charset="0"/>
          </a:endParaRPr>
        </a:p>
      </dgm:t>
    </dgm:pt>
    <dgm:pt modelId="{255B0434-3B7A-4997-9DED-471A88B652F3}" type="sibTrans" cxnId="{1699DE48-97EE-4B3F-B710-3D5AD6EB0901}">
      <dgm:prSet/>
      <dgm:spPr/>
      <dgm:t>
        <a:bodyPr/>
        <a:lstStyle/>
        <a:p>
          <a:endParaRPr lang="fr-FR">
            <a:latin typeface="Tahoma" pitchFamily="34" charset="0"/>
            <a:ea typeface="Tahoma" pitchFamily="34" charset="0"/>
            <a:cs typeface="Tahoma" pitchFamily="34" charset="0"/>
          </a:endParaRPr>
        </a:p>
      </dgm:t>
    </dgm:pt>
    <dgm:pt modelId="{5E85432C-3E96-4D3F-816A-D01E69EE389B}">
      <dgm:prSet phldrT="[Texte]" custT="1"/>
      <dgm:spPr/>
      <dgm:t>
        <a:bodyPr/>
        <a:lstStyle/>
        <a:p>
          <a:r>
            <a:rPr lang="fr-FR" sz="1800" b="1" dirty="0" smtClean="0">
              <a:solidFill>
                <a:schemeClr val="tx1"/>
              </a:solidFill>
              <a:latin typeface="Tahoma" pitchFamily="34" charset="0"/>
              <a:ea typeface="Tahoma" pitchFamily="34" charset="0"/>
              <a:cs typeface="Tahoma" pitchFamily="34" charset="0"/>
            </a:rPr>
            <a:t>Stabilité financière</a:t>
          </a:r>
          <a:endParaRPr lang="fr-FR" sz="1800" dirty="0">
            <a:solidFill>
              <a:schemeClr val="tx1"/>
            </a:solidFill>
            <a:latin typeface="Tahoma" pitchFamily="34" charset="0"/>
            <a:ea typeface="Tahoma" pitchFamily="34" charset="0"/>
            <a:cs typeface="Tahoma" pitchFamily="34" charset="0"/>
          </a:endParaRPr>
        </a:p>
      </dgm:t>
    </dgm:pt>
    <dgm:pt modelId="{1925FF6C-CDF9-4E17-A0A7-FA13B2B55828}" type="parTrans" cxnId="{83FA87A5-2EA1-4542-B7E9-55111A7334DA}">
      <dgm:prSet/>
      <dgm:spPr/>
      <dgm:t>
        <a:bodyPr/>
        <a:lstStyle/>
        <a:p>
          <a:endParaRPr lang="fr-FR">
            <a:latin typeface="Tahoma" pitchFamily="34" charset="0"/>
            <a:ea typeface="Tahoma" pitchFamily="34" charset="0"/>
            <a:cs typeface="Tahoma" pitchFamily="34" charset="0"/>
          </a:endParaRPr>
        </a:p>
      </dgm:t>
    </dgm:pt>
    <dgm:pt modelId="{994DF081-BA9C-4D67-97E0-24BDB794B2B6}" type="sibTrans" cxnId="{83FA87A5-2EA1-4542-B7E9-55111A7334DA}">
      <dgm:prSet/>
      <dgm:spPr/>
      <dgm:t>
        <a:bodyPr/>
        <a:lstStyle/>
        <a:p>
          <a:endParaRPr lang="fr-FR">
            <a:latin typeface="Tahoma" pitchFamily="34" charset="0"/>
            <a:ea typeface="Tahoma" pitchFamily="34" charset="0"/>
            <a:cs typeface="Tahoma" pitchFamily="34" charset="0"/>
          </a:endParaRPr>
        </a:p>
      </dgm:t>
    </dgm:pt>
    <dgm:pt modelId="{D5F2E1E4-38A9-4191-ADDD-3996E8970496}">
      <dgm:prSet phldrT="[Texte]" custT="1"/>
      <dgm:spPr/>
      <dgm:t>
        <a:bodyPr/>
        <a:lstStyle/>
        <a:p>
          <a:pPr algn="l"/>
          <a:r>
            <a:rPr lang="fr-FR" sz="1400" dirty="0" smtClean="0">
              <a:solidFill>
                <a:schemeClr val="bg2"/>
              </a:solidFill>
              <a:latin typeface="Tahoma" pitchFamily="34" charset="0"/>
              <a:ea typeface="Tahoma" pitchFamily="34" charset="0"/>
              <a:cs typeface="Tahoma" pitchFamily="34" charset="0"/>
            </a:rPr>
            <a:t>- Surveillance des systèmes et moyens de paiement</a:t>
          </a:r>
        </a:p>
        <a:p>
          <a:pPr algn="l"/>
          <a:r>
            <a:rPr lang="fr-FR" sz="1400" dirty="0" smtClean="0">
              <a:solidFill>
                <a:schemeClr val="bg2"/>
              </a:solidFill>
              <a:latin typeface="Tahoma" pitchFamily="34" charset="0"/>
              <a:ea typeface="Tahoma" pitchFamily="34" charset="0"/>
              <a:cs typeface="Tahoma" pitchFamily="34" charset="0"/>
            </a:rPr>
            <a:t>- Production d’informations pour la communauté bancaire</a:t>
          </a:r>
        </a:p>
        <a:p>
          <a:pPr algn="l"/>
          <a:r>
            <a:rPr lang="fr-FR" sz="1400" dirty="0" smtClean="0">
              <a:solidFill>
                <a:schemeClr val="bg2"/>
              </a:solidFill>
              <a:latin typeface="Tahoma" pitchFamily="34" charset="0"/>
              <a:ea typeface="Tahoma" pitchFamily="34" charset="0"/>
              <a:cs typeface="Tahoma" pitchFamily="34" charset="0"/>
            </a:rPr>
            <a:t>- Relais des autorités nationales de supervision et de règlementation bancaire et financière</a:t>
          </a:r>
        </a:p>
        <a:p>
          <a:pPr algn="l"/>
          <a:endParaRPr lang="fr-FR" sz="1400" dirty="0" smtClean="0">
            <a:solidFill>
              <a:schemeClr val="tx1"/>
            </a:solidFill>
            <a:latin typeface="Tahoma" pitchFamily="34" charset="0"/>
            <a:ea typeface="Tahoma" pitchFamily="34" charset="0"/>
            <a:cs typeface="Tahoma" pitchFamily="34" charset="0"/>
          </a:endParaRPr>
        </a:p>
      </dgm:t>
    </dgm:pt>
    <dgm:pt modelId="{E785049A-D717-4063-B854-DEB452AA806B}" type="parTrans" cxnId="{41EFC6A7-B299-4DF1-9A93-FBD7B954CD5A}">
      <dgm:prSet/>
      <dgm:spPr/>
      <dgm:t>
        <a:bodyPr/>
        <a:lstStyle/>
        <a:p>
          <a:endParaRPr lang="fr-FR">
            <a:latin typeface="Tahoma" pitchFamily="34" charset="0"/>
            <a:ea typeface="Tahoma" pitchFamily="34" charset="0"/>
            <a:cs typeface="Tahoma" pitchFamily="34" charset="0"/>
          </a:endParaRPr>
        </a:p>
      </dgm:t>
    </dgm:pt>
    <dgm:pt modelId="{66A885C8-2D27-44D4-B110-8CD364B5775B}" type="sibTrans" cxnId="{41EFC6A7-B299-4DF1-9A93-FBD7B954CD5A}">
      <dgm:prSet/>
      <dgm:spPr/>
      <dgm:t>
        <a:bodyPr/>
        <a:lstStyle/>
        <a:p>
          <a:endParaRPr lang="fr-FR">
            <a:latin typeface="Tahoma" pitchFamily="34" charset="0"/>
            <a:ea typeface="Tahoma" pitchFamily="34" charset="0"/>
            <a:cs typeface="Tahoma" pitchFamily="34" charset="0"/>
          </a:endParaRPr>
        </a:p>
      </dgm:t>
    </dgm:pt>
    <dgm:pt modelId="{05214284-A372-4821-A2EB-6217C0E09B09}">
      <dgm:prSet phldrT="[Texte]" custT="1"/>
      <dgm:spPr/>
      <dgm:t>
        <a:bodyPr/>
        <a:lstStyle/>
        <a:p>
          <a:r>
            <a:rPr lang="fr-FR" sz="1800" b="1" dirty="0" smtClean="0">
              <a:solidFill>
                <a:schemeClr val="tx1"/>
              </a:solidFill>
              <a:latin typeface="Tahoma" pitchFamily="34" charset="0"/>
              <a:ea typeface="Tahoma" pitchFamily="34" charset="0"/>
              <a:cs typeface="Tahoma" pitchFamily="34" charset="0"/>
            </a:rPr>
            <a:t>Services à l’économie</a:t>
          </a:r>
          <a:endParaRPr lang="fr-FR" sz="1800" dirty="0">
            <a:solidFill>
              <a:schemeClr val="tx1"/>
            </a:solidFill>
            <a:latin typeface="Tahoma" pitchFamily="34" charset="0"/>
            <a:ea typeface="Tahoma" pitchFamily="34" charset="0"/>
            <a:cs typeface="Tahoma" pitchFamily="34" charset="0"/>
          </a:endParaRPr>
        </a:p>
      </dgm:t>
    </dgm:pt>
    <dgm:pt modelId="{572929AD-B7B8-457D-BC15-8F5CB04C3E5B}" type="parTrans" cxnId="{9CFB34E5-2437-49A3-8E85-FEB5299AB3E6}">
      <dgm:prSet/>
      <dgm:spPr/>
      <dgm:t>
        <a:bodyPr/>
        <a:lstStyle/>
        <a:p>
          <a:endParaRPr lang="fr-FR">
            <a:latin typeface="Tahoma" pitchFamily="34" charset="0"/>
            <a:ea typeface="Tahoma" pitchFamily="34" charset="0"/>
            <a:cs typeface="Tahoma" pitchFamily="34" charset="0"/>
          </a:endParaRPr>
        </a:p>
      </dgm:t>
    </dgm:pt>
    <dgm:pt modelId="{A644DFE0-5B2F-4E1A-B6BC-393666A06E19}" type="sibTrans" cxnId="{9CFB34E5-2437-49A3-8E85-FEB5299AB3E6}">
      <dgm:prSet/>
      <dgm:spPr/>
      <dgm:t>
        <a:bodyPr/>
        <a:lstStyle/>
        <a:p>
          <a:endParaRPr lang="fr-FR">
            <a:latin typeface="Tahoma" pitchFamily="34" charset="0"/>
            <a:ea typeface="Tahoma" pitchFamily="34" charset="0"/>
            <a:cs typeface="Tahoma" pitchFamily="34" charset="0"/>
          </a:endParaRPr>
        </a:p>
      </dgm:t>
    </dgm:pt>
    <dgm:pt modelId="{381A03C5-A299-4FFA-9886-B1B14114634F}">
      <dgm:prSet phldrT="[Texte]" custT="1"/>
      <dgm:spPr/>
      <dgm:t>
        <a:bodyPr/>
        <a:lstStyle/>
        <a:p>
          <a:pPr algn="l"/>
          <a:endParaRPr lang="fr-FR" sz="1200" dirty="0" smtClean="0">
            <a:solidFill>
              <a:schemeClr val="tx1"/>
            </a:solidFill>
            <a:latin typeface="Tahoma" pitchFamily="34" charset="0"/>
            <a:ea typeface="Tahoma" pitchFamily="34" charset="0"/>
            <a:cs typeface="Tahoma" pitchFamily="34" charset="0"/>
          </a:endParaRPr>
        </a:p>
        <a:p>
          <a:pPr algn="l"/>
          <a:r>
            <a:rPr lang="fr-FR" sz="1400" dirty="0" smtClean="0">
              <a:solidFill>
                <a:schemeClr val="bg2"/>
              </a:solidFill>
              <a:latin typeface="Tahoma" pitchFamily="34" charset="0"/>
              <a:ea typeface="Tahoma" pitchFamily="34" charset="0"/>
              <a:cs typeface="Tahoma" pitchFamily="34" charset="0"/>
            </a:rPr>
            <a:t>- Observatoire économique et financier</a:t>
          </a:r>
        </a:p>
        <a:p>
          <a:pPr algn="l"/>
          <a:r>
            <a:rPr lang="fr-FR" sz="1400" dirty="0" smtClean="0">
              <a:solidFill>
                <a:schemeClr val="bg2"/>
              </a:solidFill>
              <a:latin typeface="Tahoma" pitchFamily="34" charset="0"/>
              <a:ea typeface="Tahoma" pitchFamily="34" charset="0"/>
              <a:cs typeface="Tahoma" pitchFamily="34" charset="0"/>
            </a:rPr>
            <a:t>- Cotation des entreprises</a:t>
          </a:r>
        </a:p>
        <a:p>
          <a:pPr algn="l"/>
          <a:r>
            <a:rPr lang="fr-FR" sz="1400" dirty="0" smtClean="0">
              <a:solidFill>
                <a:schemeClr val="bg2"/>
              </a:solidFill>
              <a:latin typeface="Tahoma" pitchFamily="34" charset="0"/>
              <a:ea typeface="Tahoma" pitchFamily="34" charset="0"/>
              <a:cs typeface="Tahoma" pitchFamily="34" charset="0"/>
            </a:rPr>
            <a:t>- Médiation du crédit aux entreprises</a:t>
          </a:r>
        </a:p>
        <a:p>
          <a:pPr algn="l"/>
          <a:r>
            <a:rPr lang="fr-FR" sz="1400" dirty="0" smtClean="0">
              <a:solidFill>
                <a:schemeClr val="bg2"/>
              </a:solidFill>
              <a:latin typeface="Tahoma" pitchFamily="34" charset="0"/>
              <a:ea typeface="Tahoma" pitchFamily="34" charset="0"/>
              <a:cs typeface="Tahoma" pitchFamily="34" charset="0"/>
            </a:rPr>
            <a:t>- Information au public</a:t>
          </a:r>
        </a:p>
        <a:p>
          <a:pPr algn="l"/>
          <a:r>
            <a:rPr lang="fr-FR" sz="1400" dirty="0" smtClean="0">
              <a:solidFill>
                <a:schemeClr val="bg2"/>
              </a:solidFill>
              <a:latin typeface="Tahoma" pitchFamily="34" charset="0"/>
              <a:ea typeface="Tahoma" pitchFamily="34" charset="0"/>
              <a:cs typeface="Tahoma" pitchFamily="34" charset="0"/>
            </a:rPr>
            <a:t>- Surendettement</a:t>
          </a:r>
        </a:p>
        <a:p>
          <a:pPr algn="l"/>
          <a:r>
            <a:rPr lang="fr-FR" sz="1400" dirty="0" smtClean="0">
              <a:solidFill>
                <a:schemeClr val="bg2"/>
              </a:solidFill>
              <a:latin typeface="Tahoma" pitchFamily="34" charset="0"/>
              <a:ea typeface="Tahoma" pitchFamily="34" charset="0"/>
              <a:cs typeface="Tahoma" pitchFamily="34" charset="0"/>
            </a:rPr>
            <a:t>- Élaboration de la balance des paiements</a:t>
          </a:r>
        </a:p>
        <a:p>
          <a:pPr algn="l"/>
          <a:r>
            <a:rPr lang="fr-FR" sz="1400" dirty="0" smtClean="0">
              <a:solidFill>
                <a:schemeClr val="bg2"/>
              </a:solidFill>
              <a:latin typeface="Tahoma" pitchFamily="34" charset="0"/>
              <a:ea typeface="Tahoma" pitchFamily="34" charset="0"/>
              <a:cs typeface="Tahoma" pitchFamily="34" charset="0"/>
            </a:rPr>
            <a:t>- Gestion des comptes du Trésor public</a:t>
          </a:r>
        </a:p>
        <a:p>
          <a:pPr algn="l"/>
          <a:endParaRPr lang="fr-FR" sz="1400" dirty="0">
            <a:solidFill>
              <a:schemeClr val="tx1"/>
            </a:solidFill>
            <a:latin typeface="Tahoma" pitchFamily="34" charset="0"/>
            <a:ea typeface="Tahoma" pitchFamily="34" charset="0"/>
            <a:cs typeface="Tahoma" pitchFamily="34" charset="0"/>
          </a:endParaRPr>
        </a:p>
      </dgm:t>
    </dgm:pt>
    <dgm:pt modelId="{69D04054-4D54-44B5-8657-1CF0E1A3C7C3}" type="parTrans" cxnId="{8F9DC720-0CE9-4C56-935E-E963D1B110A4}">
      <dgm:prSet/>
      <dgm:spPr/>
      <dgm:t>
        <a:bodyPr/>
        <a:lstStyle/>
        <a:p>
          <a:endParaRPr lang="fr-FR">
            <a:latin typeface="Tahoma" pitchFamily="34" charset="0"/>
            <a:ea typeface="Tahoma" pitchFamily="34" charset="0"/>
            <a:cs typeface="Tahoma" pitchFamily="34" charset="0"/>
          </a:endParaRPr>
        </a:p>
      </dgm:t>
    </dgm:pt>
    <dgm:pt modelId="{1E285886-E5C0-459C-A57D-629B24D068B4}" type="sibTrans" cxnId="{8F9DC720-0CE9-4C56-935E-E963D1B110A4}">
      <dgm:prSet/>
      <dgm:spPr/>
      <dgm:t>
        <a:bodyPr/>
        <a:lstStyle/>
        <a:p>
          <a:endParaRPr lang="fr-FR">
            <a:latin typeface="Tahoma" pitchFamily="34" charset="0"/>
            <a:ea typeface="Tahoma" pitchFamily="34" charset="0"/>
            <a:cs typeface="Tahoma" pitchFamily="34" charset="0"/>
          </a:endParaRPr>
        </a:p>
      </dgm:t>
    </dgm:pt>
    <dgm:pt modelId="{00925E5C-37C2-4506-A8BE-CAB6854FB283}">
      <dgm:prSet phldrT="[Texte]" custT="1"/>
      <dgm:spPr/>
      <dgm:t>
        <a:bodyPr/>
        <a:lstStyle/>
        <a:p>
          <a:pPr algn="l"/>
          <a:r>
            <a:rPr lang="fr-FR" sz="1400" dirty="0" smtClean="0">
              <a:solidFill>
                <a:schemeClr val="bg2"/>
              </a:solidFill>
              <a:latin typeface="Tahoma" pitchFamily="34" charset="0"/>
              <a:ea typeface="Tahoma" pitchFamily="34" charset="0"/>
              <a:cs typeface="Tahoma" pitchFamily="34" charset="0"/>
            </a:rPr>
            <a:t>- Mise en circulation et entretien de la monnaie fiduciaire</a:t>
          </a:r>
        </a:p>
        <a:p>
          <a:pPr algn="l"/>
          <a:endParaRPr lang="fr-FR" sz="1400" dirty="0" smtClean="0">
            <a:solidFill>
              <a:schemeClr val="bg2"/>
            </a:solidFill>
            <a:latin typeface="Tahoma" pitchFamily="34" charset="0"/>
            <a:ea typeface="Tahoma" pitchFamily="34" charset="0"/>
            <a:cs typeface="Tahoma" pitchFamily="34" charset="0"/>
          </a:endParaRPr>
        </a:p>
        <a:p>
          <a:pPr algn="l"/>
          <a:r>
            <a:rPr lang="fr-FR" sz="1400" dirty="0" smtClean="0">
              <a:solidFill>
                <a:schemeClr val="bg2"/>
              </a:solidFill>
              <a:latin typeface="Tahoma" pitchFamily="34" charset="0"/>
              <a:ea typeface="Tahoma" pitchFamily="34" charset="0"/>
              <a:cs typeface="Tahoma" pitchFamily="34" charset="0"/>
            </a:rPr>
            <a:t>- Conduite de la politique monétaire</a:t>
          </a:r>
        </a:p>
      </dgm:t>
    </dgm:pt>
    <dgm:pt modelId="{991B5D73-66A9-4424-B60A-8811B3C94FA9}" type="sibTrans" cxnId="{4CCE2457-45D3-4304-8C56-CB8F309345F5}">
      <dgm:prSet/>
      <dgm:spPr/>
      <dgm:t>
        <a:bodyPr/>
        <a:lstStyle/>
        <a:p>
          <a:endParaRPr lang="fr-FR">
            <a:latin typeface="Tahoma" pitchFamily="34" charset="0"/>
            <a:ea typeface="Tahoma" pitchFamily="34" charset="0"/>
            <a:cs typeface="Tahoma" pitchFamily="34" charset="0"/>
          </a:endParaRPr>
        </a:p>
      </dgm:t>
    </dgm:pt>
    <dgm:pt modelId="{63366601-C323-46A0-B4E1-AB16FF1B6069}" type="parTrans" cxnId="{4CCE2457-45D3-4304-8C56-CB8F309345F5}">
      <dgm:prSet/>
      <dgm:spPr/>
      <dgm:t>
        <a:bodyPr/>
        <a:lstStyle/>
        <a:p>
          <a:endParaRPr lang="fr-FR">
            <a:latin typeface="Tahoma" pitchFamily="34" charset="0"/>
            <a:ea typeface="Tahoma" pitchFamily="34" charset="0"/>
            <a:cs typeface="Tahoma" pitchFamily="34" charset="0"/>
          </a:endParaRPr>
        </a:p>
      </dgm:t>
    </dgm:pt>
    <dgm:pt modelId="{B114C45B-EBEE-4F8E-9AFA-647D3FE5D46E}" type="pres">
      <dgm:prSet presAssocID="{8F1B7236-6F06-415B-8E0D-5EEA4CFA37A1}" presName="theList" presStyleCnt="0">
        <dgm:presLayoutVars>
          <dgm:dir/>
          <dgm:animLvl val="lvl"/>
          <dgm:resizeHandles val="exact"/>
        </dgm:presLayoutVars>
      </dgm:prSet>
      <dgm:spPr/>
      <dgm:t>
        <a:bodyPr/>
        <a:lstStyle/>
        <a:p>
          <a:endParaRPr lang="fr-FR"/>
        </a:p>
      </dgm:t>
    </dgm:pt>
    <dgm:pt modelId="{6361D3EC-7205-4461-9DE3-36268729898C}" type="pres">
      <dgm:prSet presAssocID="{EBA63456-2A1E-40BE-96FE-3029E22AF8B9}" presName="compNode" presStyleCnt="0"/>
      <dgm:spPr/>
    </dgm:pt>
    <dgm:pt modelId="{696841BF-B7C6-4BFC-BB36-33919F9ACB7F}" type="pres">
      <dgm:prSet presAssocID="{EBA63456-2A1E-40BE-96FE-3029E22AF8B9}" presName="aNode" presStyleLbl="bgShp" presStyleIdx="0" presStyleCnt="3"/>
      <dgm:spPr/>
      <dgm:t>
        <a:bodyPr/>
        <a:lstStyle/>
        <a:p>
          <a:endParaRPr lang="fr-FR"/>
        </a:p>
      </dgm:t>
    </dgm:pt>
    <dgm:pt modelId="{69C3418D-06F8-4E3E-B4D1-E9A7330F654C}" type="pres">
      <dgm:prSet presAssocID="{EBA63456-2A1E-40BE-96FE-3029E22AF8B9}" presName="textNode" presStyleLbl="bgShp" presStyleIdx="0" presStyleCnt="3"/>
      <dgm:spPr/>
      <dgm:t>
        <a:bodyPr/>
        <a:lstStyle/>
        <a:p>
          <a:endParaRPr lang="fr-FR"/>
        </a:p>
      </dgm:t>
    </dgm:pt>
    <dgm:pt modelId="{553EAA1F-9267-42C3-949F-177EA505FCE7}" type="pres">
      <dgm:prSet presAssocID="{EBA63456-2A1E-40BE-96FE-3029E22AF8B9}" presName="compChildNode" presStyleCnt="0"/>
      <dgm:spPr/>
    </dgm:pt>
    <dgm:pt modelId="{A6539203-8079-4679-8409-6500FE504AF4}" type="pres">
      <dgm:prSet presAssocID="{EBA63456-2A1E-40BE-96FE-3029E22AF8B9}" presName="theInnerList" presStyleCnt="0"/>
      <dgm:spPr/>
    </dgm:pt>
    <dgm:pt modelId="{7D6D0795-D28B-4847-BAD2-6ED7861618E4}" type="pres">
      <dgm:prSet presAssocID="{00925E5C-37C2-4506-A8BE-CAB6854FB283}" presName="childNode" presStyleLbl="node1" presStyleIdx="0" presStyleCnt="3" custAng="0" custScaleX="107999" custScaleY="120845" custLinFactNeighborX="-26" custLinFactNeighborY="-7143">
        <dgm:presLayoutVars>
          <dgm:bulletEnabled val="1"/>
        </dgm:presLayoutVars>
      </dgm:prSet>
      <dgm:spPr/>
      <dgm:t>
        <a:bodyPr/>
        <a:lstStyle/>
        <a:p>
          <a:endParaRPr lang="fr-FR"/>
        </a:p>
      </dgm:t>
    </dgm:pt>
    <dgm:pt modelId="{04F01DA8-4B04-4C36-9BD7-5A0FE866B3A8}" type="pres">
      <dgm:prSet presAssocID="{EBA63456-2A1E-40BE-96FE-3029E22AF8B9}" presName="aSpace" presStyleCnt="0"/>
      <dgm:spPr/>
    </dgm:pt>
    <dgm:pt modelId="{1A0C568A-B1FC-426E-BFD6-261CD99613ED}" type="pres">
      <dgm:prSet presAssocID="{5E85432C-3E96-4D3F-816A-D01E69EE389B}" presName="compNode" presStyleCnt="0"/>
      <dgm:spPr/>
    </dgm:pt>
    <dgm:pt modelId="{F78675BE-E19D-488C-BB5F-6DEB820073E5}" type="pres">
      <dgm:prSet presAssocID="{5E85432C-3E96-4D3F-816A-D01E69EE389B}" presName="aNode" presStyleLbl="bgShp" presStyleIdx="1" presStyleCnt="3"/>
      <dgm:spPr/>
      <dgm:t>
        <a:bodyPr/>
        <a:lstStyle/>
        <a:p>
          <a:endParaRPr lang="fr-FR"/>
        </a:p>
      </dgm:t>
    </dgm:pt>
    <dgm:pt modelId="{30AFF79E-9CB8-44F7-932F-47CACAF393CD}" type="pres">
      <dgm:prSet presAssocID="{5E85432C-3E96-4D3F-816A-D01E69EE389B}" presName="textNode" presStyleLbl="bgShp" presStyleIdx="1" presStyleCnt="3"/>
      <dgm:spPr/>
      <dgm:t>
        <a:bodyPr/>
        <a:lstStyle/>
        <a:p>
          <a:endParaRPr lang="fr-FR"/>
        </a:p>
      </dgm:t>
    </dgm:pt>
    <dgm:pt modelId="{4BA165C1-6973-487C-B654-3C9E99D7D307}" type="pres">
      <dgm:prSet presAssocID="{5E85432C-3E96-4D3F-816A-D01E69EE389B}" presName="compChildNode" presStyleCnt="0"/>
      <dgm:spPr/>
    </dgm:pt>
    <dgm:pt modelId="{983EF276-324A-49C3-92D6-AC20471215A9}" type="pres">
      <dgm:prSet presAssocID="{5E85432C-3E96-4D3F-816A-D01E69EE389B}" presName="theInnerList" presStyleCnt="0"/>
      <dgm:spPr/>
    </dgm:pt>
    <dgm:pt modelId="{1867EFFE-3F89-48AE-91FC-91485254E79D}" type="pres">
      <dgm:prSet presAssocID="{D5F2E1E4-38A9-4191-ADDD-3996E8970496}" presName="childNode" presStyleLbl="node1" presStyleIdx="1" presStyleCnt="3" custScaleX="95796" custScaleY="115634" custLinFactNeighborX="6" custLinFactNeighborY="-7143">
        <dgm:presLayoutVars>
          <dgm:bulletEnabled val="1"/>
        </dgm:presLayoutVars>
      </dgm:prSet>
      <dgm:spPr/>
      <dgm:t>
        <a:bodyPr/>
        <a:lstStyle/>
        <a:p>
          <a:endParaRPr lang="fr-FR"/>
        </a:p>
      </dgm:t>
    </dgm:pt>
    <dgm:pt modelId="{72A29C0C-7942-4219-A51D-C46070C3D283}" type="pres">
      <dgm:prSet presAssocID="{5E85432C-3E96-4D3F-816A-D01E69EE389B}" presName="aSpace" presStyleCnt="0"/>
      <dgm:spPr/>
    </dgm:pt>
    <dgm:pt modelId="{7B71D7E1-F1BE-4F6E-AF25-1FE456D8283F}" type="pres">
      <dgm:prSet presAssocID="{05214284-A372-4821-A2EB-6217C0E09B09}" presName="compNode" presStyleCnt="0"/>
      <dgm:spPr/>
    </dgm:pt>
    <dgm:pt modelId="{A30F4BFC-F775-43CB-84E1-F4BE84B0A039}" type="pres">
      <dgm:prSet presAssocID="{05214284-A372-4821-A2EB-6217C0E09B09}" presName="aNode" presStyleLbl="bgShp" presStyleIdx="2" presStyleCnt="3"/>
      <dgm:spPr/>
      <dgm:t>
        <a:bodyPr/>
        <a:lstStyle/>
        <a:p>
          <a:endParaRPr lang="fr-FR"/>
        </a:p>
      </dgm:t>
    </dgm:pt>
    <dgm:pt modelId="{D734152B-5EA2-474A-91EA-57841B82BE4C}" type="pres">
      <dgm:prSet presAssocID="{05214284-A372-4821-A2EB-6217C0E09B09}" presName="textNode" presStyleLbl="bgShp" presStyleIdx="2" presStyleCnt="3"/>
      <dgm:spPr/>
      <dgm:t>
        <a:bodyPr/>
        <a:lstStyle/>
        <a:p>
          <a:endParaRPr lang="fr-FR"/>
        </a:p>
      </dgm:t>
    </dgm:pt>
    <dgm:pt modelId="{761AD323-D317-4D04-8256-F643A7933FFC}" type="pres">
      <dgm:prSet presAssocID="{05214284-A372-4821-A2EB-6217C0E09B09}" presName="compChildNode" presStyleCnt="0"/>
      <dgm:spPr/>
    </dgm:pt>
    <dgm:pt modelId="{3A3B08AD-C2EA-4EA9-806E-81462044DDEB}" type="pres">
      <dgm:prSet presAssocID="{05214284-A372-4821-A2EB-6217C0E09B09}" presName="theInnerList" presStyleCnt="0"/>
      <dgm:spPr/>
    </dgm:pt>
    <dgm:pt modelId="{2CE756B5-5BCA-4158-B0E7-ED3E61D9E12B}" type="pres">
      <dgm:prSet presAssocID="{381A03C5-A299-4FFA-9886-B1B14114634F}" presName="childNode" presStyleLbl="node1" presStyleIdx="2" presStyleCnt="3" custScaleY="114497" custLinFactNeighborX="-2713" custLinFactNeighborY="-7143">
        <dgm:presLayoutVars>
          <dgm:bulletEnabled val="1"/>
        </dgm:presLayoutVars>
      </dgm:prSet>
      <dgm:spPr/>
      <dgm:t>
        <a:bodyPr/>
        <a:lstStyle/>
        <a:p>
          <a:endParaRPr lang="fr-FR"/>
        </a:p>
      </dgm:t>
    </dgm:pt>
  </dgm:ptLst>
  <dgm:cxnLst>
    <dgm:cxn modelId="{4CCE2457-45D3-4304-8C56-CB8F309345F5}" srcId="{EBA63456-2A1E-40BE-96FE-3029E22AF8B9}" destId="{00925E5C-37C2-4506-A8BE-CAB6854FB283}" srcOrd="0" destOrd="0" parTransId="{63366601-C323-46A0-B4E1-AB16FF1B6069}" sibTransId="{991B5D73-66A9-4424-B60A-8811B3C94FA9}"/>
    <dgm:cxn modelId="{17922712-2E75-4EDF-AD6D-AF073FF5D192}" type="presOf" srcId="{D5F2E1E4-38A9-4191-ADDD-3996E8970496}" destId="{1867EFFE-3F89-48AE-91FC-91485254E79D}" srcOrd="0" destOrd="0" presId="urn:microsoft.com/office/officeart/2005/8/layout/lProcess2"/>
    <dgm:cxn modelId="{8F9DC720-0CE9-4C56-935E-E963D1B110A4}" srcId="{05214284-A372-4821-A2EB-6217C0E09B09}" destId="{381A03C5-A299-4FFA-9886-B1B14114634F}" srcOrd="0" destOrd="0" parTransId="{69D04054-4D54-44B5-8657-1CF0E1A3C7C3}" sibTransId="{1E285886-E5C0-459C-A57D-629B24D068B4}"/>
    <dgm:cxn modelId="{56E1E861-2517-4732-BCE2-E79B0610C6B6}" type="presOf" srcId="{5E85432C-3E96-4D3F-816A-D01E69EE389B}" destId="{30AFF79E-9CB8-44F7-932F-47CACAF393CD}" srcOrd="1" destOrd="0" presId="urn:microsoft.com/office/officeart/2005/8/layout/lProcess2"/>
    <dgm:cxn modelId="{9CFB34E5-2437-49A3-8E85-FEB5299AB3E6}" srcId="{8F1B7236-6F06-415B-8E0D-5EEA4CFA37A1}" destId="{05214284-A372-4821-A2EB-6217C0E09B09}" srcOrd="2" destOrd="0" parTransId="{572929AD-B7B8-457D-BC15-8F5CB04C3E5B}" sibTransId="{A644DFE0-5B2F-4E1A-B6BC-393666A06E19}"/>
    <dgm:cxn modelId="{58409A8A-F5E3-4DA8-B380-74207C37C7DF}" type="presOf" srcId="{8F1B7236-6F06-415B-8E0D-5EEA4CFA37A1}" destId="{B114C45B-EBEE-4F8E-9AFA-647D3FE5D46E}" srcOrd="0" destOrd="0" presId="urn:microsoft.com/office/officeart/2005/8/layout/lProcess2"/>
    <dgm:cxn modelId="{28B06B93-87AA-4BEB-AD38-EBB5087522E8}" type="presOf" srcId="{EBA63456-2A1E-40BE-96FE-3029E22AF8B9}" destId="{696841BF-B7C6-4BFC-BB36-33919F9ACB7F}" srcOrd="0" destOrd="0" presId="urn:microsoft.com/office/officeart/2005/8/layout/lProcess2"/>
    <dgm:cxn modelId="{1AE5DC33-9CC8-4F49-9759-E18AA4A99BE6}" type="presOf" srcId="{05214284-A372-4821-A2EB-6217C0E09B09}" destId="{D734152B-5EA2-474A-91EA-57841B82BE4C}" srcOrd="1" destOrd="0" presId="urn:microsoft.com/office/officeart/2005/8/layout/lProcess2"/>
    <dgm:cxn modelId="{B4AAF716-8CD2-498B-8306-6817DEF222FF}" type="presOf" srcId="{5E85432C-3E96-4D3F-816A-D01E69EE389B}" destId="{F78675BE-E19D-488C-BB5F-6DEB820073E5}" srcOrd="0" destOrd="0" presId="urn:microsoft.com/office/officeart/2005/8/layout/lProcess2"/>
    <dgm:cxn modelId="{41EFC6A7-B299-4DF1-9A93-FBD7B954CD5A}" srcId="{5E85432C-3E96-4D3F-816A-D01E69EE389B}" destId="{D5F2E1E4-38A9-4191-ADDD-3996E8970496}" srcOrd="0" destOrd="0" parTransId="{E785049A-D717-4063-B854-DEB452AA806B}" sibTransId="{66A885C8-2D27-44D4-B110-8CD364B5775B}"/>
    <dgm:cxn modelId="{1699DE48-97EE-4B3F-B710-3D5AD6EB0901}" srcId="{8F1B7236-6F06-415B-8E0D-5EEA4CFA37A1}" destId="{EBA63456-2A1E-40BE-96FE-3029E22AF8B9}" srcOrd="0" destOrd="0" parTransId="{C3798887-1F27-45CE-B1FF-96F10E8604F7}" sibTransId="{255B0434-3B7A-4997-9DED-471A88B652F3}"/>
    <dgm:cxn modelId="{F7C42D62-9DA9-4012-8870-BE32A1E6855A}" type="presOf" srcId="{381A03C5-A299-4FFA-9886-B1B14114634F}" destId="{2CE756B5-5BCA-4158-B0E7-ED3E61D9E12B}" srcOrd="0" destOrd="0" presId="urn:microsoft.com/office/officeart/2005/8/layout/lProcess2"/>
    <dgm:cxn modelId="{D8C09762-6AC2-4821-A83A-4160DB6DB345}" type="presOf" srcId="{05214284-A372-4821-A2EB-6217C0E09B09}" destId="{A30F4BFC-F775-43CB-84E1-F4BE84B0A039}" srcOrd="0" destOrd="0" presId="urn:microsoft.com/office/officeart/2005/8/layout/lProcess2"/>
    <dgm:cxn modelId="{83FA87A5-2EA1-4542-B7E9-55111A7334DA}" srcId="{8F1B7236-6F06-415B-8E0D-5EEA4CFA37A1}" destId="{5E85432C-3E96-4D3F-816A-D01E69EE389B}" srcOrd="1" destOrd="0" parTransId="{1925FF6C-CDF9-4E17-A0A7-FA13B2B55828}" sibTransId="{994DF081-BA9C-4D67-97E0-24BDB794B2B6}"/>
    <dgm:cxn modelId="{E6714CF4-3435-4C20-BD8C-668DE9D589E6}" type="presOf" srcId="{00925E5C-37C2-4506-A8BE-CAB6854FB283}" destId="{7D6D0795-D28B-4847-BAD2-6ED7861618E4}" srcOrd="0" destOrd="0" presId="urn:microsoft.com/office/officeart/2005/8/layout/lProcess2"/>
    <dgm:cxn modelId="{CCDE0B58-C703-4B51-8A3E-6077E9C79A4A}" type="presOf" srcId="{EBA63456-2A1E-40BE-96FE-3029E22AF8B9}" destId="{69C3418D-06F8-4E3E-B4D1-E9A7330F654C}" srcOrd="1" destOrd="0" presId="urn:microsoft.com/office/officeart/2005/8/layout/lProcess2"/>
    <dgm:cxn modelId="{C8D4A69D-7381-460A-94BE-90558A55CCA0}" type="presParOf" srcId="{B114C45B-EBEE-4F8E-9AFA-647D3FE5D46E}" destId="{6361D3EC-7205-4461-9DE3-36268729898C}" srcOrd="0" destOrd="0" presId="urn:microsoft.com/office/officeart/2005/8/layout/lProcess2"/>
    <dgm:cxn modelId="{7D3654BC-0A3C-4E96-9C7B-BFE91AE171C2}" type="presParOf" srcId="{6361D3EC-7205-4461-9DE3-36268729898C}" destId="{696841BF-B7C6-4BFC-BB36-33919F9ACB7F}" srcOrd="0" destOrd="0" presId="urn:microsoft.com/office/officeart/2005/8/layout/lProcess2"/>
    <dgm:cxn modelId="{1E246C73-6346-42D8-B1FD-ABAFB2E33EE9}" type="presParOf" srcId="{6361D3EC-7205-4461-9DE3-36268729898C}" destId="{69C3418D-06F8-4E3E-B4D1-E9A7330F654C}" srcOrd="1" destOrd="0" presId="urn:microsoft.com/office/officeart/2005/8/layout/lProcess2"/>
    <dgm:cxn modelId="{BA537EC0-1904-4824-BD07-E36F36FF8E81}" type="presParOf" srcId="{6361D3EC-7205-4461-9DE3-36268729898C}" destId="{553EAA1F-9267-42C3-949F-177EA505FCE7}" srcOrd="2" destOrd="0" presId="urn:microsoft.com/office/officeart/2005/8/layout/lProcess2"/>
    <dgm:cxn modelId="{D88F178B-8277-45F1-9A3F-EE95EC09398B}" type="presParOf" srcId="{553EAA1F-9267-42C3-949F-177EA505FCE7}" destId="{A6539203-8079-4679-8409-6500FE504AF4}" srcOrd="0" destOrd="0" presId="urn:microsoft.com/office/officeart/2005/8/layout/lProcess2"/>
    <dgm:cxn modelId="{F433E5D6-96C4-46D7-BF16-564BCE4C84B5}" type="presParOf" srcId="{A6539203-8079-4679-8409-6500FE504AF4}" destId="{7D6D0795-D28B-4847-BAD2-6ED7861618E4}" srcOrd="0" destOrd="0" presId="urn:microsoft.com/office/officeart/2005/8/layout/lProcess2"/>
    <dgm:cxn modelId="{C1F8FEFC-DA91-41F7-AF75-17B6FD7B2859}" type="presParOf" srcId="{B114C45B-EBEE-4F8E-9AFA-647D3FE5D46E}" destId="{04F01DA8-4B04-4C36-9BD7-5A0FE866B3A8}" srcOrd="1" destOrd="0" presId="urn:microsoft.com/office/officeart/2005/8/layout/lProcess2"/>
    <dgm:cxn modelId="{C4B080C6-7456-4C55-B799-C38F85469CD7}" type="presParOf" srcId="{B114C45B-EBEE-4F8E-9AFA-647D3FE5D46E}" destId="{1A0C568A-B1FC-426E-BFD6-261CD99613ED}" srcOrd="2" destOrd="0" presId="urn:microsoft.com/office/officeart/2005/8/layout/lProcess2"/>
    <dgm:cxn modelId="{A3E0332B-BB63-4B08-B59E-28A3C0CDAC0E}" type="presParOf" srcId="{1A0C568A-B1FC-426E-BFD6-261CD99613ED}" destId="{F78675BE-E19D-488C-BB5F-6DEB820073E5}" srcOrd="0" destOrd="0" presId="urn:microsoft.com/office/officeart/2005/8/layout/lProcess2"/>
    <dgm:cxn modelId="{3EDB88FD-3A17-4606-8016-109AADA00891}" type="presParOf" srcId="{1A0C568A-B1FC-426E-BFD6-261CD99613ED}" destId="{30AFF79E-9CB8-44F7-932F-47CACAF393CD}" srcOrd="1" destOrd="0" presId="urn:microsoft.com/office/officeart/2005/8/layout/lProcess2"/>
    <dgm:cxn modelId="{DDB0442A-B1A0-4EE8-8CDB-485986E487D4}" type="presParOf" srcId="{1A0C568A-B1FC-426E-BFD6-261CD99613ED}" destId="{4BA165C1-6973-487C-B654-3C9E99D7D307}" srcOrd="2" destOrd="0" presId="urn:microsoft.com/office/officeart/2005/8/layout/lProcess2"/>
    <dgm:cxn modelId="{0693D5D4-1F9F-4625-9677-4E63366EEF68}" type="presParOf" srcId="{4BA165C1-6973-487C-B654-3C9E99D7D307}" destId="{983EF276-324A-49C3-92D6-AC20471215A9}" srcOrd="0" destOrd="0" presId="urn:microsoft.com/office/officeart/2005/8/layout/lProcess2"/>
    <dgm:cxn modelId="{EC597EC2-7EAB-4C0D-ADC7-64BDBE80D1CD}" type="presParOf" srcId="{983EF276-324A-49C3-92D6-AC20471215A9}" destId="{1867EFFE-3F89-48AE-91FC-91485254E79D}" srcOrd="0" destOrd="0" presId="urn:microsoft.com/office/officeart/2005/8/layout/lProcess2"/>
    <dgm:cxn modelId="{F59DEDB5-D3F3-47E3-B829-451108E20148}" type="presParOf" srcId="{B114C45B-EBEE-4F8E-9AFA-647D3FE5D46E}" destId="{72A29C0C-7942-4219-A51D-C46070C3D283}" srcOrd="3" destOrd="0" presId="urn:microsoft.com/office/officeart/2005/8/layout/lProcess2"/>
    <dgm:cxn modelId="{773B4ADF-D1C8-46A6-B9CD-84EC5FEDE90D}" type="presParOf" srcId="{B114C45B-EBEE-4F8E-9AFA-647D3FE5D46E}" destId="{7B71D7E1-F1BE-4F6E-AF25-1FE456D8283F}" srcOrd="4" destOrd="0" presId="urn:microsoft.com/office/officeart/2005/8/layout/lProcess2"/>
    <dgm:cxn modelId="{52C2D8B8-4372-462F-8086-5BE7D50AD351}" type="presParOf" srcId="{7B71D7E1-F1BE-4F6E-AF25-1FE456D8283F}" destId="{A30F4BFC-F775-43CB-84E1-F4BE84B0A039}" srcOrd="0" destOrd="0" presId="urn:microsoft.com/office/officeart/2005/8/layout/lProcess2"/>
    <dgm:cxn modelId="{A47246AA-8B66-4793-A778-2CECB8941648}" type="presParOf" srcId="{7B71D7E1-F1BE-4F6E-AF25-1FE456D8283F}" destId="{D734152B-5EA2-474A-91EA-57841B82BE4C}" srcOrd="1" destOrd="0" presId="urn:microsoft.com/office/officeart/2005/8/layout/lProcess2"/>
    <dgm:cxn modelId="{BA6254BA-43D9-4A53-B187-C0F1C05968B8}" type="presParOf" srcId="{7B71D7E1-F1BE-4F6E-AF25-1FE456D8283F}" destId="{761AD323-D317-4D04-8256-F643A7933FFC}" srcOrd="2" destOrd="0" presId="urn:microsoft.com/office/officeart/2005/8/layout/lProcess2"/>
    <dgm:cxn modelId="{ABFE2314-CA49-45C1-9222-EF4200331F3A}" type="presParOf" srcId="{761AD323-D317-4D04-8256-F643A7933FFC}" destId="{3A3B08AD-C2EA-4EA9-806E-81462044DDEB}" srcOrd="0" destOrd="0" presId="urn:microsoft.com/office/officeart/2005/8/layout/lProcess2"/>
    <dgm:cxn modelId="{0F8EA73A-C3E3-44F5-9687-C5BB556C17FD}" type="presParOf" srcId="{3A3B08AD-C2EA-4EA9-806E-81462044DDEB}" destId="{2CE756B5-5BCA-4158-B0E7-ED3E61D9E12B}"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EFEDD-ABF2-4B06-A170-16D32C77368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C777CF32-2A19-4BD8-93F4-B1CB92ECE144}">
      <dgm:prSet phldrT="[Texte]"/>
      <dgm:spPr>
        <a:solidFill>
          <a:schemeClr val="tx2"/>
        </a:solidFill>
      </dgm:spPr>
      <dgm:t>
        <a:bodyPr/>
        <a:lstStyle/>
        <a:p>
          <a:r>
            <a:rPr lang="fr-FR" dirty="0"/>
            <a:t>Groupes bancaires nationaux</a:t>
          </a:r>
        </a:p>
      </dgm:t>
    </dgm:pt>
    <dgm:pt modelId="{527FB434-17D7-47AF-95D3-8E61AEEAC9B9}" type="parTrans" cxnId="{AD1755FA-243A-4D2A-9F2D-6BAFE8D32AD7}">
      <dgm:prSet/>
      <dgm:spPr/>
      <dgm:t>
        <a:bodyPr/>
        <a:lstStyle/>
        <a:p>
          <a:endParaRPr lang="fr-FR"/>
        </a:p>
      </dgm:t>
    </dgm:pt>
    <dgm:pt modelId="{38956AA1-7275-4222-9713-014AA7C8CDA9}" type="sibTrans" cxnId="{AD1755FA-243A-4D2A-9F2D-6BAFE8D32AD7}">
      <dgm:prSet/>
      <dgm:spPr/>
      <dgm:t>
        <a:bodyPr/>
        <a:lstStyle/>
        <a:p>
          <a:endParaRPr lang="fr-FR"/>
        </a:p>
      </dgm:t>
    </dgm:pt>
    <dgm:pt modelId="{67B19359-8529-47A6-98CA-55FC2D0DD410}">
      <dgm:prSet phldrT="[Texte]"/>
      <dgm:spPr>
        <a:solidFill>
          <a:schemeClr val="accent4">
            <a:lumMod val="75000"/>
          </a:schemeClr>
        </a:solidFill>
      </dgm:spPr>
      <dgm:t>
        <a:bodyPr/>
        <a:lstStyle/>
        <a:p>
          <a:r>
            <a:rPr lang="fr-FR" dirty="0"/>
            <a:t>Groupe BPCE</a:t>
          </a:r>
        </a:p>
      </dgm:t>
    </dgm:pt>
    <dgm:pt modelId="{9FB90B2F-00CD-413F-A512-1FE3D7DB210E}" type="parTrans" cxnId="{5AB51CC6-F62D-466F-8FA0-58E555223D8A}">
      <dgm:prSet/>
      <dgm:spPr/>
      <dgm:t>
        <a:bodyPr/>
        <a:lstStyle/>
        <a:p>
          <a:endParaRPr lang="fr-FR"/>
        </a:p>
      </dgm:t>
    </dgm:pt>
    <dgm:pt modelId="{91CB8DE4-26F3-477B-B463-03FDEDAAA853}" type="sibTrans" cxnId="{5AB51CC6-F62D-466F-8FA0-58E555223D8A}">
      <dgm:prSet/>
      <dgm:spPr/>
      <dgm:t>
        <a:bodyPr/>
        <a:lstStyle/>
        <a:p>
          <a:endParaRPr lang="fr-FR"/>
        </a:p>
      </dgm:t>
    </dgm:pt>
    <dgm:pt modelId="{7CF789B1-092E-4567-9D32-29E07AFE9C91}">
      <dgm:prSet phldrT="[Texte]"/>
      <dgm:spPr>
        <a:solidFill>
          <a:schemeClr val="tx2"/>
        </a:solidFill>
      </dgm:spPr>
      <dgm:t>
        <a:bodyPr/>
        <a:lstStyle/>
        <a:p>
          <a:r>
            <a:rPr lang="fr-FR" dirty="0"/>
            <a:t>Réseau BRED/BP</a:t>
          </a:r>
        </a:p>
      </dgm:t>
    </dgm:pt>
    <dgm:pt modelId="{4C1A3769-0F78-478E-A14F-E7EC221BED57}" type="parTrans" cxnId="{2148B224-93C1-4670-BEB6-75CD61EE527A}">
      <dgm:prSet/>
      <dgm:spPr/>
      <dgm:t>
        <a:bodyPr/>
        <a:lstStyle/>
        <a:p>
          <a:endParaRPr lang="fr-FR"/>
        </a:p>
      </dgm:t>
    </dgm:pt>
    <dgm:pt modelId="{B4F2C762-0744-4A8A-A158-EAF5277A3118}" type="sibTrans" cxnId="{2148B224-93C1-4670-BEB6-75CD61EE527A}">
      <dgm:prSet/>
      <dgm:spPr/>
      <dgm:t>
        <a:bodyPr/>
        <a:lstStyle/>
        <a:p>
          <a:endParaRPr lang="fr-FR"/>
        </a:p>
      </dgm:t>
    </dgm:pt>
    <dgm:pt modelId="{5BFE9783-A382-4F27-96FE-13142AEA6299}">
      <dgm:prSet phldrT="[Texte]"/>
      <dgm:spPr>
        <a:solidFill>
          <a:schemeClr val="tx2"/>
        </a:solidFill>
      </dgm:spPr>
      <dgm:t>
        <a:bodyPr/>
        <a:lstStyle/>
        <a:p>
          <a:r>
            <a:rPr lang="fr-FR" dirty="0" smtClean="0"/>
            <a:t>CE </a:t>
          </a:r>
        </a:p>
        <a:p>
          <a:r>
            <a:rPr lang="fr-FR" dirty="0" smtClean="0"/>
            <a:t>IDF</a:t>
          </a:r>
          <a:endParaRPr lang="fr-FR" dirty="0"/>
        </a:p>
      </dgm:t>
    </dgm:pt>
    <dgm:pt modelId="{38D775E0-9360-4CFE-AA58-E2F4E20EDAD6}" type="parTrans" cxnId="{6AC4736D-77D3-4BA1-9EE2-5A6722CAC81C}">
      <dgm:prSet/>
      <dgm:spPr/>
      <dgm:t>
        <a:bodyPr/>
        <a:lstStyle/>
        <a:p>
          <a:endParaRPr lang="fr-FR"/>
        </a:p>
      </dgm:t>
    </dgm:pt>
    <dgm:pt modelId="{315C3181-D1A7-43FA-9BAE-A5C52FEB5F94}" type="sibTrans" cxnId="{6AC4736D-77D3-4BA1-9EE2-5A6722CAC81C}">
      <dgm:prSet/>
      <dgm:spPr/>
      <dgm:t>
        <a:bodyPr/>
        <a:lstStyle/>
        <a:p>
          <a:endParaRPr lang="fr-FR"/>
        </a:p>
      </dgm:t>
    </dgm:pt>
    <dgm:pt modelId="{05B0B83E-A5F7-4C93-8BE5-80F94F15A0F0}">
      <dgm:prSet phldrT="[Texte]"/>
      <dgm:spPr>
        <a:solidFill>
          <a:schemeClr val="accent2">
            <a:lumMod val="75000"/>
          </a:schemeClr>
        </a:solidFill>
      </dgm:spPr>
      <dgm:t>
        <a:bodyPr/>
        <a:lstStyle/>
        <a:p>
          <a:r>
            <a:rPr lang="fr-FR" dirty="0"/>
            <a:t>Groupe SG</a:t>
          </a:r>
        </a:p>
      </dgm:t>
    </dgm:pt>
    <dgm:pt modelId="{CE5CB184-E300-4B68-A612-9A17B8281A04}" type="parTrans" cxnId="{85E2F233-8919-47DC-B419-C688D12DDDBF}">
      <dgm:prSet/>
      <dgm:spPr/>
      <dgm:t>
        <a:bodyPr/>
        <a:lstStyle/>
        <a:p>
          <a:endParaRPr lang="fr-FR"/>
        </a:p>
      </dgm:t>
    </dgm:pt>
    <dgm:pt modelId="{DB415056-3ACE-4531-8668-6660EA372314}" type="sibTrans" cxnId="{85E2F233-8919-47DC-B419-C688D12DDDBF}">
      <dgm:prSet/>
      <dgm:spPr/>
      <dgm:t>
        <a:bodyPr/>
        <a:lstStyle/>
        <a:p>
          <a:endParaRPr lang="fr-FR"/>
        </a:p>
      </dgm:t>
    </dgm:pt>
    <dgm:pt modelId="{66E53181-ED28-4A0E-B881-99AB623D776F}">
      <dgm:prSet/>
      <dgm:spPr/>
      <dgm:t>
        <a:bodyPr/>
        <a:lstStyle/>
        <a:p>
          <a:r>
            <a:rPr lang="fr-FR" dirty="0"/>
            <a:t>CASDEN Banque Populaire</a:t>
          </a:r>
        </a:p>
      </dgm:t>
    </dgm:pt>
    <dgm:pt modelId="{8D07033F-5AA4-4E45-B427-525409CA6339}" type="parTrans" cxnId="{E5607028-7581-4D14-9C4E-C6099B696790}">
      <dgm:prSet/>
      <dgm:spPr/>
      <dgm:t>
        <a:bodyPr/>
        <a:lstStyle/>
        <a:p>
          <a:endParaRPr lang="fr-FR"/>
        </a:p>
      </dgm:t>
    </dgm:pt>
    <dgm:pt modelId="{A41FECE3-5136-40E8-9E21-A4085BFBDC1B}" type="sibTrans" cxnId="{E5607028-7581-4D14-9C4E-C6099B696790}">
      <dgm:prSet/>
      <dgm:spPr/>
      <dgm:t>
        <a:bodyPr/>
        <a:lstStyle/>
        <a:p>
          <a:endParaRPr lang="fr-FR"/>
        </a:p>
      </dgm:t>
    </dgm:pt>
    <dgm:pt modelId="{A24E5C27-86FA-4DF8-8F75-E7DBB067A24D}">
      <dgm:prSet/>
      <dgm:spPr>
        <a:noFill/>
      </dgm:spPr>
      <dgm:t>
        <a:bodyPr/>
        <a:lstStyle/>
        <a:p>
          <a:endParaRPr lang="fr-FR" dirty="0"/>
        </a:p>
      </dgm:t>
    </dgm:pt>
    <dgm:pt modelId="{499F6533-9E72-49D6-B84D-03D167AD26FA}" type="parTrans" cxnId="{94F77494-FF21-47CA-BAE2-92D0CC1680CC}">
      <dgm:prSet/>
      <dgm:spPr/>
      <dgm:t>
        <a:bodyPr/>
        <a:lstStyle/>
        <a:p>
          <a:endParaRPr lang="fr-FR"/>
        </a:p>
      </dgm:t>
    </dgm:pt>
    <dgm:pt modelId="{58D87909-27D9-408F-8E05-D21F60237F42}" type="sibTrans" cxnId="{94F77494-FF21-47CA-BAE2-92D0CC1680CC}">
      <dgm:prSet/>
      <dgm:spPr/>
      <dgm:t>
        <a:bodyPr/>
        <a:lstStyle/>
        <a:p>
          <a:endParaRPr lang="fr-FR"/>
        </a:p>
      </dgm:t>
    </dgm:pt>
    <dgm:pt modelId="{90B0A2C3-7B0F-425C-9328-701030AD1BF9}">
      <dgm:prSet/>
      <dgm:spPr>
        <a:solidFill>
          <a:schemeClr val="accent2">
            <a:lumMod val="75000"/>
          </a:schemeClr>
        </a:solidFill>
      </dgm:spPr>
      <dgm:t>
        <a:bodyPr/>
        <a:lstStyle/>
        <a:p>
          <a:r>
            <a:rPr lang="fr-FR" dirty="0"/>
            <a:t>Banque de Polynésie</a:t>
          </a:r>
        </a:p>
      </dgm:t>
    </dgm:pt>
    <dgm:pt modelId="{BD252431-B7B2-4B4D-80A2-23F2BE8C36EF}" type="parTrans" cxnId="{DA0BB4DF-CC89-4AEE-B20C-D44FC4A01228}">
      <dgm:prSet/>
      <dgm:spPr/>
      <dgm:t>
        <a:bodyPr/>
        <a:lstStyle/>
        <a:p>
          <a:endParaRPr lang="fr-FR"/>
        </a:p>
      </dgm:t>
    </dgm:pt>
    <dgm:pt modelId="{52B2D132-EE45-4B25-8FDE-29351171F188}" type="sibTrans" cxnId="{DA0BB4DF-CC89-4AEE-B20C-D44FC4A01228}">
      <dgm:prSet/>
      <dgm:spPr/>
      <dgm:t>
        <a:bodyPr/>
        <a:lstStyle/>
        <a:p>
          <a:endParaRPr lang="fr-FR"/>
        </a:p>
      </dgm:t>
    </dgm:pt>
    <dgm:pt modelId="{54C3D30B-735E-46D0-AB7E-E62C9E8D4E5A}">
      <dgm:prSet phldrT="[Texte]"/>
      <dgm:spPr>
        <a:noFill/>
      </dgm:spPr>
      <dgm:t>
        <a:bodyPr/>
        <a:lstStyle/>
        <a:p>
          <a:endParaRPr lang="fr-FR" dirty="0"/>
        </a:p>
      </dgm:t>
    </dgm:pt>
    <dgm:pt modelId="{33C49203-07AA-4AC3-9E30-DFD223166D1F}" type="sibTrans" cxnId="{B1789AF4-548D-49A1-B968-2490D4DB8019}">
      <dgm:prSet/>
      <dgm:spPr/>
      <dgm:t>
        <a:bodyPr/>
        <a:lstStyle/>
        <a:p>
          <a:endParaRPr lang="fr-FR"/>
        </a:p>
      </dgm:t>
    </dgm:pt>
    <dgm:pt modelId="{59D5ADF4-AFB9-436F-89CE-0CD9E782EE7C}" type="parTrans" cxnId="{B1789AF4-548D-49A1-B968-2490D4DB8019}">
      <dgm:prSet/>
      <dgm:spPr/>
      <dgm:t>
        <a:bodyPr/>
        <a:lstStyle/>
        <a:p>
          <a:endParaRPr lang="fr-FR"/>
        </a:p>
      </dgm:t>
    </dgm:pt>
    <dgm:pt modelId="{E98F29A1-76C4-4623-AB08-EFAD97841C0A}">
      <dgm:prSet/>
      <dgm:spPr>
        <a:solidFill>
          <a:schemeClr val="accent2">
            <a:lumMod val="75000"/>
          </a:schemeClr>
        </a:solidFill>
      </dgm:spPr>
      <dgm:t>
        <a:bodyPr/>
        <a:lstStyle/>
        <a:p>
          <a:r>
            <a:rPr lang="fr-FR" dirty="0" err="1" smtClean="0"/>
            <a:t>Sogelease</a:t>
          </a:r>
          <a:r>
            <a:rPr lang="fr-FR" dirty="0" smtClean="0"/>
            <a:t> BDP</a:t>
          </a:r>
          <a:endParaRPr lang="fr-FR" dirty="0"/>
        </a:p>
      </dgm:t>
    </dgm:pt>
    <dgm:pt modelId="{E2A27E04-715F-441C-87D6-4C9B29FF3683}" type="sibTrans" cxnId="{63783F23-C640-4AAD-BFAE-A8727E8AB9D4}">
      <dgm:prSet/>
      <dgm:spPr/>
      <dgm:t>
        <a:bodyPr/>
        <a:lstStyle/>
        <a:p>
          <a:endParaRPr lang="fr-FR"/>
        </a:p>
      </dgm:t>
    </dgm:pt>
    <dgm:pt modelId="{9A3BC54E-E3E4-443B-8713-F3995D6D41D0}" type="parTrans" cxnId="{63783F23-C640-4AAD-BFAE-A8727E8AB9D4}">
      <dgm:prSet/>
      <dgm:spPr/>
      <dgm:t>
        <a:bodyPr/>
        <a:lstStyle/>
        <a:p>
          <a:endParaRPr lang="fr-FR"/>
        </a:p>
      </dgm:t>
    </dgm:pt>
    <dgm:pt modelId="{F69C5F5F-DAE5-4CA8-A98E-C237EEA32E54}">
      <dgm:prSet/>
      <dgm:spPr>
        <a:solidFill>
          <a:schemeClr val="tx2">
            <a:lumMod val="60000"/>
            <a:lumOff val="40000"/>
          </a:schemeClr>
        </a:solidFill>
      </dgm:spPr>
      <dgm:t>
        <a:bodyPr/>
        <a:lstStyle/>
        <a:p>
          <a:r>
            <a:rPr lang="fr-FR" dirty="0" smtClean="0"/>
            <a:t>BPCE</a:t>
          </a:r>
        </a:p>
        <a:p>
          <a:r>
            <a:rPr lang="fr-FR" dirty="0" smtClean="0"/>
            <a:t>Lease </a:t>
          </a:r>
          <a:r>
            <a:rPr lang="fr-FR" dirty="0"/>
            <a:t>Tahiti</a:t>
          </a:r>
        </a:p>
      </dgm:t>
    </dgm:pt>
    <dgm:pt modelId="{7F961183-05DF-421E-A737-14F86C5A6D6E}" type="parTrans" cxnId="{DEF47019-6A4B-4185-A711-4464AF929615}">
      <dgm:prSet/>
      <dgm:spPr/>
      <dgm:t>
        <a:bodyPr/>
        <a:lstStyle/>
        <a:p>
          <a:endParaRPr lang="fr-FR"/>
        </a:p>
      </dgm:t>
    </dgm:pt>
    <dgm:pt modelId="{A6E85892-91A2-44B7-BA59-AE77EA82C0DC}" type="sibTrans" cxnId="{DEF47019-6A4B-4185-A711-4464AF929615}">
      <dgm:prSet/>
      <dgm:spPr/>
      <dgm:t>
        <a:bodyPr/>
        <a:lstStyle/>
        <a:p>
          <a:endParaRPr lang="fr-FR"/>
        </a:p>
      </dgm:t>
    </dgm:pt>
    <dgm:pt modelId="{BB672149-6783-40DE-B5CA-12C7F81DD66C}">
      <dgm:prSet/>
      <dgm:spPr>
        <a:solidFill>
          <a:schemeClr val="accent6"/>
        </a:solidFill>
      </dgm:spPr>
      <dgm:t>
        <a:bodyPr/>
        <a:lstStyle/>
        <a:p>
          <a:r>
            <a:rPr lang="fr-FR" dirty="0"/>
            <a:t>CDC</a:t>
          </a:r>
        </a:p>
      </dgm:t>
    </dgm:pt>
    <dgm:pt modelId="{5A240639-4674-413D-8886-F45EFA244326}" type="parTrans" cxnId="{0B544F0C-A239-4CFB-B20A-B1D6755BB668}">
      <dgm:prSet/>
      <dgm:spPr/>
      <dgm:t>
        <a:bodyPr/>
        <a:lstStyle/>
        <a:p>
          <a:endParaRPr lang="fr-FR"/>
        </a:p>
      </dgm:t>
    </dgm:pt>
    <dgm:pt modelId="{CADAE12A-4911-408D-8FF2-4EAC8CB26CE4}" type="sibTrans" cxnId="{0B544F0C-A239-4CFB-B20A-B1D6755BB668}">
      <dgm:prSet/>
      <dgm:spPr/>
      <dgm:t>
        <a:bodyPr/>
        <a:lstStyle/>
        <a:p>
          <a:endParaRPr lang="fr-FR"/>
        </a:p>
      </dgm:t>
    </dgm:pt>
    <dgm:pt modelId="{7A3D40CC-02CB-4CEF-A37E-F778C15B247F}">
      <dgm:prSet/>
      <dgm:spPr>
        <a:solidFill>
          <a:schemeClr val="bg2">
            <a:lumMod val="75000"/>
          </a:schemeClr>
        </a:solidFill>
      </dgm:spPr>
      <dgm:t>
        <a:bodyPr/>
        <a:lstStyle/>
        <a:p>
          <a:r>
            <a:rPr lang="fr-FR" dirty="0"/>
            <a:t>BEI</a:t>
          </a:r>
        </a:p>
      </dgm:t>
    </dgm:pt>
    <dgm:pt modelId="{4518D014-168F-4AE7-9DEE-F8139DAD4D08}" type="parTrans" cxnId="{F70B3217-97BA-4AC8-81F7-E3E7F5554294}">
      <dgm:prSet/>
      <dgm:spPr/>
      <dgm:t>
        <a:bodyPr/>
        <a:lstStyle/>
        <a:p>
          <a:endParaRPr lang="fr-FR"/>
        </a:p>
      </dgm:t>
    </dgm:pt>
    <dgm:pt modelId="{180A6592-8827-4D8E-837B-C6B17B2A70A0}" type="sibTrans" cxnId="{F70B3217-97BA-4AC8-81F7-E3E7F5554294}">
      <dgm:prSet/>
      <dgm:spPr/>
      <dgm:t>
        <a:bodyPr/>
        <a:lstStyle/>
        <a:p>
          <a:endParaRPr lang="fr-FR"/>
        </a:p>
      </dgm:t>
    </dgm:pt>
    <dgm:pt modelId="{FE1D7B07-A632-471D-A4FB-80F0BE5CE02E}">
      <dgm:prSet/>
      <dgm:spPr>
        <a:solidFill>
          <a:schemeClr val="accent5"/>
        </a:solidFill>
      </dgm:spPr>
      <dgm:t>
        <a:bodyPr/>
        <a:lstStyle/>
        <a:p>
          <a:r>
            <a:rPr lang="fr-FR" dirty="0"/>
            <a:t>AFD</a:t>
          </a:r>
        </a:p>
      </dgm:t>
    </dgm:pt>
    <dgm:pt modelId="{76B51F97-A8FE-4874-BE5E-A50DC55F56EF}" type="parTrans" cxnId="{6BCDE4B5-AA92-4013-9582-FB53EEA2D4BF}">
      <dgm:prSet/>
      <dgm:spPr/>
      <dgm:t>
        <a:bodyPr/>
        <a:lstStyle/>
        <a:p>
          <a:endParaRPr lang="fr-FR"/>
        </a:p>
      </dgm:t>
    </dgm:pt>
    <dgm:pt modelId="{39AEA03F-CB08-4F8B-A758-E8E84F30AAFE}" type="sibTrans" cxnId="{6BCDE4B5-AA92-4013-9582-FB53EEA2D4BF}">
      <dgm:prSet/>
      <dgm:spPr/>
      <dgm:t>
        <a:bodyPr/>
        <a:lstStyle/>
        <a:p>
          <a:endParaRPr lang="fr-FR"/>
        </a:p>
      </dgm:t>
    </dgm:pt>
    <dgm:pt modelId="{03834FB2-CB0A-4097-87B5-B2DB32288135}">
      <dgm:prSet/>
      <dgm:spPr>
        <a:solidFill>
          <a:schemeClr val="accent3"/>
        </a:solidFill>
      </dgm:spPr>
      <dgm:t>
        <a:bodyPr/>
        <a:lstStyle/>
        <a:p>
          <a:r>
            <a:rPr lang="fr-FR" dirty="0">
              <a:solidFill>
                <a:schemeClr val="bg1"/>
              </a:solidFill>
            </a:rPr>
            <a:t>Banque</a:t>
          </a:r>
          <a:r>
            <a:rPr lang="fr-FR" dirty="0"/>
            <a:t> SOCREDO</a:t>
          </a:r>
        </a:p>
      </dgm:t>
    </dgm:pt>
    <dgm:pt modelId="{38347D68-7410-4825-A8A9-AFBE55608183}" type="parTrans" cxnId="{6020E96A-53BD-4FEC-B07A-4C2ADC4CE544}">
      <dgm:prSet/>
      <dgm:spPr/>
      <dgm:t>
        <a:bodyPr/>
        <a:lstStyle/>
        <a:p>
          <a:endParaRPr lang="fr-FR"/>
        </a:p>
      </dgm:t>
    </dgm:pt>
    <dgm:pt modelId="{073291AD-ADEF-4A3C-9D9F-C4A296F219C2}" type="sibTrans" cxnId="{6020E96A-53BD-4FEC-B07A-4C2ADC4CE544}">
      <dgm:prSet/>
      <dgm:spPr/>
      <dgm:t>
        <a:bodyPr/>
        <a:lstStyle/>
        <a:p>
          <a:endParaRPr lang="fr-FR"/>
        </a:p>
      </dgm:t>
    </dgm:pt>
    <dgm:pt modelId="{5DC0D136-63F0-433F-A27D-A962CD95853D}">
      <dgm:prSet/>
      <dgm:spPr>
        <a:solidFill>
          <a:schemeClr val="accent3"/>
        </a:solidFill>
      </dgm:spPr>
      <dgm:t>
        <a:bodyPr/>
        <a:lstStyle/>
        <a:p>
          <a:r>
            <a:rPr lang="fr-FR" dirty="0"/>
            <a:t>OFINA</a:t>
          </a:r>
        </a:p>
      </dgm:t>
    </dgm:pt>
    <dgm:pt modelId="{FF856D8E-B002-4F4F-8B98-DDEB89AE1B53}" type="parTrans" cxnId="{A6ACFCB2-B359-4C23-8358-B6466AD47938}">
      <dgm:prSet/>
      <dgm:spPr/>
      <dgm:t>
        <a:bodyPr/>
        <a:lstStyle/>
        <a:p>
          <a:endParaRPr lang="fr-FR"/>
        </a:p>
      </dgm:t>
    </dgm:pt>
    <dgm:pt modelId="{7026C892-ECEE-444B-8DAD-60570F0F6A74}" type="sibTrans" cxnId="{A6ACFCB2-B359-4C23-8358-B6466AD47938}">
      <dgm:prSet/>
      <dgm:spPr/>
      <dgm:t>
        <a:bodyPr/>
        <a:lstStyle/>
        <a:p>
          <a:endParaRPr lang="fr-FR"/>
        </a:p>
      </dgm:t>
    </dgm:pt>
    <dgm:pt modelId="{7335F13E-A947-4C3A-B239-D22A36426E24}">
      <dgm:prSet/>
      <dgm:spPr>
        <a:noFill/>
      </dgm:spPr>
      <dgm:t>
        <a:bodyPr/>
        <a:lstStyle/>
        <a:p>
          <a:endParaRPr lang="fr-FR" dirty="0"/>
        </a:p>
      </dgm:t>
    </dgm:pt>
    <dgm:pt modelId="{3613D132-6400-4D83-89CB-524377A9E844}" type="parTrans" cxnId="{88A77574-A90A-4FC1-A8E5-95388DF45E8A}">
      <dgm:prSet/>
      <dgm:spPr/>
      <dgm:t>
        <a:bodyPr/>
        <a:lstStyle/>
        <a:p>
          <a:endParaRPr lang="fr-FR"/>
        </a:p>
      </dgm:t>
    </dgm:pt>
    <dgm:pt modelId="{A4572E65-16F1-4C68-B377-88746C09E466}" type="sibTrans" cxnId="{88A77574-A90A-4FC1-A8E5-95388DF45E8A}">
      <dgm:prSet/>
      <dgm:spPr/>
      <dgm:t>
        <a:bodyPr/>
        <a:lstStyle/>
        <a:p>
          <a:endParaRPr lang="fr-FR"/>
        </a:p>
      </dgm:t>
    </dgm:pt>
    <dgm:pt modelId="{CC68164D-FA79-4FEC-855B-A5EAA07D3725}">
      <dgm:prSet/>
      <dgm:spPr>
        <a:solidFill>
          <a:schemeClr val="tx2"/>
        </a:solidFill>
      </dgm:spPr>
      <dgm:t>
        <a:bodyPr/>
        <a:lstStyle/>
        <a:p>
          <a:r>
            <a:rPr lang="fr-FR" dirty="0"/>
            <a:t>Autres</a:t>
          </a:r>
        </a:p>
      </dgm:t>
    </dgm:pt>
    <dgm:pt modelId="{42796EB2-9267-4F9B-9125-B48D57FDA735}" type="parTrans" cxnId="{DC85DC0B-E5D3-4028-AD40-CAF18EECD75C}">
      <dgm:prSet/>
      <dgm:spPr/>
      <dgm:t>
        <a:bodyPr/>
        <a:lstStyle/>
        <a:p>
          <a:endParaRPr lang="fr-FR"/>
        </a:p>
      </dgm:t>
    </dgm:pt>
    <dgm:pt modelId="{9C393BD5-0FFF-45FA-9859-A5B70A5F4F11}" type="sibTrans" cxnId="{DC85DC0B-E5D3-4028-AD40-CAF18EECD75C}">
      <dgm:prSet/>
      <dgm:spPr/>
      <dgm:t>
        <a:bodyPr/>
        <a:lstStyle/>
        <a:p>
          <a:endParaRPr lang="fr-FR"/>
        </a:p>
      </dgm:t>
    </dgm:pt>
    <dgm:pt modelId="{A593EC23-A4AA-4AF6-9E90-2B85A3E95C44}">
      <dgm:prSet/>
      <dgm:spPr>
        <a:noFill/>
      </dgm:spPr>
      <dgm:t>
        <a:bodyPr/>
        <a:lstStyle/>
        <a:p>
          <a:endParaRPr lang="fr-FR" dirty="0"/>
        </a:p>
      </dgm:t>
    </dgm:pt>
    <dgm:pt modelId="{3C2F289E-82E3-4F7B-B97A-55C77DFFBF25}" type="sibTrans" cxnId="{E4E86651-BDDA-4EE6-9425-3E2F607F075F}">
      <dgm:prSet/>
      <dgm:spPr/>
      <dgm:t>
        <a:bodyPr/>
        <a:lstStyle/>
        <a:p>
          <a:endParaRPr lang="fr-FR"/>
        </a:p>
      </dgm:t>
    </dgm:pt>
    <dgm:pt modelId="{7375426E-3C27-416C-8432-B168D72A356E}" type="parTrans" cxnId="{E4E86651-BDDA-4EE6-9425-3E2F607F075F}">
      <dgm:prSet/>
      <dgm:spPr/>
      <dgm:t>
        <a:bodyPr/>
        <a:lstStyle/>
        <a:p>
          <a:endParaRPr lang="fr-FR"/>
        </a:p>
      </dgm:t>
    </dgm:pt>
    <dgm:pt modelId="{80C6F353-6E28-4587-9410-2E3BB9FCB126}">
      <dgm:prSet/>
      <dgm:spPr/>
      <dgm:t>
        <a:bodyPr/>
        <a:lstStyle/>
        <a:p>
          <a:r>
            <a:rPr lang="fr-FR" dirty="0"/>
            <a:t>Banque de Tahiti</a:t>
          </a:r>
        </a:p>
      </dgm:t>
    </dgm:pt>
    <dgm:pt modelId="{E5A70083-D452-4990-89F5-4D7D19A3E88E}" type="parTrans" cxnId="{E99F4022-A31C-4A40-8089-ADE3B57A8F2D}">
      <dgm:prSet/>
      <dgm:spPr/>
      <dgm:t>
        <a:bodyPr/>
        <a:lstStyle/>
        <a:p>
          <a:endParaRPr lang="fr-FR"/>
        </a:p>
      </dgm:t>
    </dgm:pt>
    <dgm:pt modelId="{8D85D61E-59D8-4204-8B8E-AD509C63BA8B}" type="sibTrans" cxnId="{E99F4022-A31C-4A40-8089-ADE3B57A8F2D}">
      <dgm:prSet/>
      <dgm:spPr/>
      <dgm:t>
        <a:bodyPr/>
        <a:lstStyle/>
        <a:p>
          <a:endParaRPr lang="fr-FR"/>
        </a:p>
      </dgm:t>
    </dgm:pt>
    <dgm:pt modelId="{ACFCA6B7-D7C7-43EA-8B9B-79222A43400A}">
      <dgm:prSet/>
      <dgm:spPr>
        <a:solidFill>
          <a:schemeClr val="accent4">
            <a:lumMod val="60000"/>
            <a:lumOff val="40000"/>
          </a:schemeClr>
        </a:solidFill>
      </dgm:spPr>
      <dgm:t>
        <a:bodyPr/>
        <a:lstStyle/>
        <a:p>
          <a:r>
            <a:rPr lang="fr-FR" dirty="0" smtClean="0"/>
            <a:t>Réseau NATIXIS</a:t>
          </a:r>
          <a:endParaRPr lang="fr-FR" dirty="0"/>
        </a:p>
      </dgm:t>
    </dgm:pt>
    <dgm:pt modelId="{A6E4C59C-4239-4134-832F-C376EFE51562}" type="sibTrans" cxnId="{4A751F23-475A-4084-AD81-4EE8884023F9}">
      <dgm:prSet/>
      <dgm:spPr/>
      <dgm:t>
        <a:bodyPr/>
        <a:lstStyle/>
        <a:p>
          <a:endParaRPr lang="fr-FR"/>
        </a:p>
      </dgm:t>
    </dgm:pt>
    <dgm:pt modelId="{82D947F6-3E4C-40B2-A9CD-E17EDCE5334F}" type="parTrans" cxnId="{4A751F23-475A-4084-AD81-4EE8884023F9}">
      <dgm:prSet/>
      <dgm:spPr/>
      <dgm:t>
        <a:bodyPr/>
        <a:lstStyle/>
        <a:p>
          <a:endParaRPr lang="fr-FR"/>
        </a:p>
      </dgm:t>
    </dgm:pt>
    <dgm:pt modelId="{B4AF47F4-9325-DA4A-91E8-5E8527AD94DA}">
      <dgm:prSet/>
      <dgm:spPr>
        <a:solidFill>
          <a:srgbClr val="FFFF00"/>
        </a:solidFill>
      </dgm:spPr>
      <dgm:t>
        <a:bodyPr/>
        <a:lstStyle/>
        <a:p>
          <a:r>
            <a:rPr lang="fr-FR" dirty="0" smtClean="0">
              <a:solidFill>
                <a:schemeClr val="tx1"/>
              </a:solidFill>
            </a:rPr>
            <a:t>Groupe OPT</a:t>
          </a:r>
          <a:endParaRPr lang="fr-FR" dirty="0">
            <a:solidFill>
              <a:schemeClr val="tx1"/>
            </a:solidFill>
          </a:endParaRPr>
        </a:p>
      </dgm:t>
    </dgm:pt>
    <dgm:pt modelId="{80EBD6E4-20FD-1741-8CC1-B9E00D899D2F}" type="parTrans" cxnId="{DC2529E7-2045-984E-AA8B-8D4927BD8CD6}">
      <dgm:prSet/>
      <dgm:spPr/>
      <dgm:t>
        <a:bodyPr/>
        <a:lstStyle/>
        <a:p>
          <a:endParaRPr lang="fr-FR"/>
        </a:p>
      </dgm:t>
    </dgm:pt>
    <dgm:pt modelId="{ED076F8F-1E0B-CD48-BD30-46503B42B01F}" type="sibTrans" cxnId="{DC2529E7-2045-984E-AA8B-8D4927BD8CD6}">
      <dgm:prSet/>
      <dgm:spPr/>
      <dgm:t>
        <a:bodyPr/>
        <a:lstStyle/>
        <a:p>
          <a:endParaRPr lang="fr-FR"/>
        </a:p>
      </dgm:t>
    </dgm:pt>
    <dgm:pt modelId="{6F0B5914-736F-CD4D-8993-63DFCB1EFBC5}">
      <dgm:prSet/>
      <dgm:spPr>
        <a:solidFill>
          <a:srgbClr val="FFFF00"/>
        </a:solidFill>
      </dgm:spPr>
      <dgm:t>
        <a:bodyPr/>
        <a:lstStyle/>
        <a:p>
          <a:r>
            <a:rPr lang="fr-FR" dirty="0" smtClean="0">
              <a:solidFill>
                <a:schemeClr val="tx1"/>
              </a:solidFill>
            </a:rPr>
            <a:t>SAS FARE RATA</a:t>
          </a:r>
          <a:endParaRPr lang="fr-FR" dirty="0">
            <a:solidFill>
              <a:schemeClr val="tx1"/>
            </a:solidFill>
          </a:endParaRPr>
        </a:p>
      </dgm:t>
    </dgm:pt>
    <dgm:pt modelId="{A0EAE598-33A1-AA42-808B-F95CDBBE7C8B}" type="parTrans" cxnId="{8F908D3A-991B-6543-A777-9E47906A7BF9}">
      <dgm:prSet/>
      <dgm:spPr/>
      <dgm:t>
        <a:bodyPr/>
        <a:lstStyle/>
        <a:p>
          <a:endParaRPr lang="fr-FR"/>
        </a:p>
      </dgm:t>
    </dgm:pt>
    <dgm:pt modelId="{18D48D2E-06DC-9846-B27E-C4C6C363FF4F}" type="sibTrans" cxnId="{8F908D3A-991B-6543-A777-9E47906A7BF9}">
      <dgm:prSet/>
      <dgm:spPr/>
      <dgm:t>
        <a:bodyPr/>
        <a:lstStyle/>
        <a:p>
          <a:endParaRPr lang="fr-FR"/>
        </a:p>
      </dgm:t>
    </dgm:pt>
    <dgm:pt modelId="{698D050B-630A-40A9-92D5-585531662EAF}" type="pres">
      <dgm:prSet presAssocID="{617EFEDD-ABF2-4B06-A170-16D32C773689}" presName="Name0" presStyleCnt="0">
        <dgm:presLayoutVars>
          <dgm:chPref val="1"/>
          <dgm:dir/>
          <dgm:animOne val="branch"/>
          <dgm:animLvl val="lvl"/>
          <dgm:resizeHandles/>
        </dgm:presLayoutVars>
      </dgm:prSet>
      <dgm:spPr/>
      <dgm:t>
        <a:bodyPr/>
        <a:lstStyle/>
        <a:p>
          <a:endParaRPr lang="fr-FR"/>
        </a:p>
      </dgm:t>
    </dgm:pt>
    <dgm:pt modelId="{059A99F5-DA0E-4219-92B9-F60F38AC131C}" type="pres">
      <dgm:prSet presAssocID="{C777CF32-2A19-4BD8-93F4-B1CB92ECE144}" presName="vertOne" presStyleCnt="0"/>
      <dgm:spPr/>
    </dgm:pt>
    <dgm:pt modelId="{4950CD4D-C4CE-4E8A-87EF-C614B3A563ED}" type="pres">
      <dgm:prSet presAssocID="{C777CF32-2A19-4BD8-93F4-B1CB92ECE144}" presName="txOne" presStyleLbl="node0" presStyleIdx="0" presStyleCnt="2">
        <dgm:presLayoutVars>
          <dgm:chPref val="3"/>
        </dgm:presLayoutVars>
      </dgm:prSet>
      <dgm:spPr/>
      <dgm:t>
        <a:bodyPr/>
        <a:lstStyle/>
        <a:p>
          <a:endParaRPr lang="fr-FR"/>
        </a:p>
      </dgm:t>
    </dgm:pt>
    <dgm:pt modelId="{671841E4-A73E-443B-BB1D-FB40641AA767}" type="pres">
      <dgm:prSet presAssocID="{C777CF32-2A19-4BD8-93F4-B1CB92ECE144}" presName="parTransOne" presStyleCnt="0"/>
      <dgm:spPr/>
    </dgm:pt>
    <dgm:pt modelId="{8C571AEA-94A2-4623-84E0-88C32F275815}" type="pres">
      <dgm:prSet presAssocID="{C777CF32-2A19-4BD8-93F4-B1CB92ECE144}" presName="horzOne" presStyleCnt="0"/>
      <dgm:spPr/>
    </dgm:pt>
    <dgm:pt modelId="{74328487-4761-4AB0-B484-901DA10CF67A}" type="pres">
      <dgm:prSet presAssocID="{67B19359-8529-47A6-98CA-55FC2D0DD410}" presName="vertTwo" presStyleCnt="0"/>
      <dgm:spPr/>
    </dgm:pt>
    <dgm:pt modelId="{F182FF42-8CC6-4AF6-8F5C-AABCF0B80BC6}" type="pres">
      <dgm:prSet presAssocID="{67B19359-8529-47A6-98CA-55FC2D0DD410}" presName="txTwo" presStyleLbl="node2" presStyleIdx="0" presStyleCnt="3">
        <dgm:presLayoutVars>
          <dgm:chPref val="3"/>
        </dgm:presLayoutVars>
      </dgm:prSet>
      <dgm:spPr/>
      <dgm:t>
        <a:bodyPr/>
        <a:lstStyle/>
        <a:p>
          <a:endParaRPr lang="fr-FR"/>
        </a:p>
      </dgm:t>
    </dgm:pt>
    <dgm:pt modelId="{E7DFE59A-C2CF-4F18-A187-04540B2965C9}" type="pres">
      <dgm:prSet presAssocID="{67B19359-8529-47A6-98CA-55FC2D0DD410}" presName="parTransTwo" presStyleCnt="0"/>
      <dgm:spPr/>
    </dgm:pt>
    <dgm:pt modelId="{3A74DA88-E04E-451D-9809-8B60A2BA74C1}" type="pres">
      <dgm:prSet presAssocID="{67B19359-8529-47A6-98CA-55FC2D0DD410}" presName="horzTwo" presStyleCnt="0"/>
      <dgm:spPr/>
    </dgm:pt>
    <dgm:pt modelId="{18C70458-066E-49A7-8F7D-20B32E2C4D8A}" type="pres">
      <dgm:prSet presAssocID="{7CF789B1-092E-4567-9D32-29E07AFE9C91}" presName="vertThree" presStyleCnt="0"/>
      <dgm:spPr/>
    </dgm:pt>
    <dgm:pt modelId="{D0B3116D-1D1D-48F4-AA5D-46450E522297}" type="pres">
      <dgm:prSet presAssocID="{7CF789B1-092E-4567-9D32-29E07AFE9C91}" presName="txThree" presStyleLbl="node3" presStyleIdx="0" presStyleCnt="5" custLinFactNeighborX="-1469" custLinFactNeighborY="910">
        <dgm:presLayoutVars>
          <dgm:chPref val="3"/>
        </dgm:presLayoutVars>
      </dgm:prSet>
      <dgm:spPr/>
      <dgm:t>
        <a:bodyPr/>
        <a:lstStyle/>
        <a:p>
          <a:endParaRPr lang="fr-FR"/>
        </a:p>
      </dgm:t>
    </dgm:pt>
    <dgm:pt modelId="{521319DF-E9EE-41D9-824E-46D605931796}" type="pres">
      <dgm:prSet presAssocID="{7CF789B1-092E-4567-9D32-29E07AFE9C91}" presName="parTransThree" presStyleCnt="0"/>
      <dgm:spPr/>
    </dgm:pt>
    <dgm:pt modelId="{2872D301-37EE-434E-B372-136F5A52C38A}" type="pres">
      <dgm:prSet presAssocID="{7CF789B1-092E-4567-9D32-29E07AFE9C91}" presName="horzThree" presStyleCnt="0"/>
      <dgm:spPr/>
    </dgm:pt>
    <dgm:pt modelId="{9F77528B-3745-4E96-A7E0-B27AD14A5482}" type="pres">
      <dgm:prSet presAssocID="{66E53181-ED28-4A0E-B881-99AB623D776F}" presName="vertFour" presStyleCnt="0">
        <dgm:presLayoutVars>
          <dgm:chPref val="3"/>
        </dgm:presLayoutVars>
      </dgm:prSet>
      <dgm:spPr/>
    </dgm:pt>
    <dgm:pt modelId="{B8A0B9A5-AC68-474F-876D-8A11374DA9A1}" type="pres">
      <dgm:prSet presAssocID="{66E53181-ED28-4A0E-B881-99AB623D776F}" presName="txFour" presStyleLbl="node4" presStyleIdx="0" presStyleCnt="13" custLinFactNeighborY="-4625">
        <dgm:presLayoutVars>
          <dgm:chPref val="3"/>
        </dgm:presLayoutVars>
      </dgm:prSet>
      <dgm:spPr/>
      <dgm:t>
        <a:bodyPr/>
        <a:lstStyle/>
        <a:p>
          <a:endParaRPr lang="fr-FR"/>
        </a:p>
      </dgm:t>
    </dgm:pt>
    <dgm:pt modelId="{2BA6DA0A-F784-497E-8D2F-8E0B71200DA1}" type="pres">
      <dgm:prSet presAssocID="{66E53181-ED28-4A0E-B881-99AB623D776F}" presName="horzFour" presStyleCnt="0"/>
      <dgm:spPr/>
    </dgm:pt>
    <dgm:pt modelId="{6E8AB727-D996-4660-9342-DC7CD44330EE}" type="pres">
      <dgm:prSet presAssocID="{B4F2C762-0744-4A8A-A158-EAF5277A3118}" presName="sibSpaceThree" presStyleCnt="0"/>
      <dgm:spPr/>
    </dgm:pt>
    <dgm:pt modelId="{DBB94C8C-79F3-42AC-BAAE-222D9A1AB61F}" type="pres">
      <dgm:prSet presAssocID="{5BFE9783-A382-4F27-96FE-13142AEA6299}" presName="vertThree" presStyleCnt="0"/>
      <dgm:spPr/>
    </dgm:pt>
    <dgm:pt modelId="{27B12CB5-0F5C-47A0-A240-32F6C2A33DE9}" type="pres">
      <dgm:prSet presAssocID="{5BFE9783-A382-4F27-96FE-13142AEA6299}" presName="txThree" presStyleLbl="node3" presStyleIdx="1" presStyleCnt="5">
        <dgm:presLayoutVars>
          <dgm:chPref val="3"/>
        </dgm:presLayoutVars>
      </dgm:prSet>
      <dgm:spPr/>
      <dgm:t>
        <a:bodyPr/>
        <a:lstStyle/>
        <a:p>
          <a:endParaRPr lang="fr-FR"/>
        </a:p>
      </dgm:t>
    </dgm:pt>
    <dgm:pt modelId="{2BAC8A01-8946-45E0-A7F5-022D5AD4510F}" type="pres">
      <dgm:prSet presAssocID="{5BFE9783-A382-4F27-96FE-13142AEA6299}" presName="parTransThree" presStyleCnt="0"/>
      <dgm:spPr/>
    </dgm:pt>
    <dgm:pt modelId="{8913FA3E-1C18-4B80-944F-BCA2281583CF}" type="pres">
      <dgm:prSet presAssocID="{5BFE9783-A382-4F27-96FE-13142AEA6299}" presName="horzThree" presStyleCnt="0"/>
      <dgm:spPr/>
    </dgm:pt>
    <dgm:pt modelId="{68D873DA-0EB9-49E4-8F35-45516F999548}" type="pres">
      <dgm:prSet presAssocID="{80C6F353-6E28-4587-9410-2E3BB9FCB126}" presName="vertFour" presStyleCnt="0">
        <dgm:presLayoutVars>
          <dgm:chPref val="3"/>
        </dgm:presLayoutVars>
      </dgm:prSet>
      <dgm:spPr/>
    </dgm:pt>
    <dgm:pt modelId="{7A5914E1-A764-401E-B27C-4F8981F2C556}" type="pres">
      <dgm:prSet presAssocID="{80C6F353-6E28-4587-9410-2E3BB9FCB126}" presName="txFour" presStyleLbl="node4" presStyleIdx="1" presStyleCnt="13" custLinFactNeighborY="-3084">
        <dgm:presLayoutVars>
          <dgm:chPref val="3"/>
        </dgm:presLayoutVars>
      </dgm:prSet>
      <dgm:spPr/>
      <dgm:t>
        <a:bodyPr/>
        <a:lstStyle/>
        <a:p>
          <a:endParaRPr lang="fr-FR"/>
        </a:p>
      </dgm:t>
    </dgm:pt>
    <dgm:pt modelId="{B61A61F8-BE33-41F1-ADC4-22A56E9146EE}" type="pres">
      <dgm:prSet presAssocID="{80C6F353-6E28-4587-9410-2E3BB9FCB126}" presName="horzFour" presStyleCnt="0"/>
      <dgm:spPr/>
    </dgm:pt>
    <dgm:pt modelId="{09783D95-1A71-40BF-80B2-911B1143EF44}" type="pres">
      <dgm:prSet presAssocID="{315C3181-D1A7-43FA-9BAE-A5C52FEB5F94}" presName="sibSpaceThree" presStyleCnt="0"/>
      <dgm:spPr/>
    </dgm:pt>
    <dgm:pt modelId="{1882508F-48DE-4985-A367-250FB4D361B4}" type="pres">
      <dgm:prSet presAssocID="{ACFCA6B7-D7C7-43EA-8B9B-79222A43400A}" presName="vertThree" presStyleCnt="0"/>
      <dgm:spPr/>
    </dgm:pt>
    <dgm:pt modelId="{0C7FC956-A3A3-412E-B21B-59B1E2D6AE05}" type="pres">
      <dgm:prSet presAssocID="{ACFCA6B7-D7C7-43EA-8B9B-79222A43400A}" presName="txThree" presStyleLbl="node3" presStyleIdx="2" presStyleCnt="5">
        <dgm:presLayoutVars>
          <dgm:chPref val="3"/>
        </dgm:presLayoutVars>
      </dgm:prSet>
      <dgm:spPr/>
      <dgm:t>
        <a:bodyPr/>
        <a:lstStyle/>
        <a:p>
          <a:endParaRPr lang="fr-FR"/>
        </a:p>
      </dgm:t>
    </dgm:pt>
    <dgm:pt modelId="{38FFA566-3FF4-47E9-A783-B336D3587D88}" type="pres">
      <dgm:prSet presAssocID="{ACFCA6B7-D7C7-43EA-8B9B-79222A43400A}" presName="parTransThree" presStyleCnt="0"/>
      <dgm:spPr/>
    </dgm:pt>
    <dgm:pt modelId="{3C6CFC62-A75A-47EC-A333-A0EB866AE370}" type="pres">
      <dgm:prSet presAssocID="{ACFCA6B7-D7C7-43EA-8B9B-79222A43400A}" presName="horzThree" presStyleCnt="0"/>
      <dgm:spPr/>
    </dgm:pt>
    <dgm:pt modelId="{F01C2922-9729-4D36-A4EC-B452B0A353A5}" type="pres">
      <dgm:prSet presAssocID="{A24E5C27-86FA-4DF8-8F75-E7DBB067A24D}" presName="vertFour" presStyleCnt="0">
        <dgm:presLayoutVars>
          <dgm:chPref val="3"/>
        </dgm:presLayoutVars>
      </dgm:prSet>
      <dgm:spPr/>
    </dgm:pt>
    <dgm:pt modelId="{D39E263C-B3E0-48E2-8357-B6971488E894}" type="pres">
      <dgm:prSet presAssocID="{A24E5C27-86FA-4DF8-8F75-E7DBB067A24D}" presName="txFour" presStyleLbl="node4" presStyleIdx="2" presStyleCnt="13">
        <dgm:presLayoutVars>
          <dgm:chPref val="3"/>
        </dgm:presLayoutVars>
      </dgm:prSet>
      <dgm:spPr/>
      <dgm:t>
        <a:bodyPr/>
        <a:lstStyle/>
        <a:p>
          <a:endParaRPr lang="fr-FR"/>
        </a:p>
      </dgm:t>
    </dgm:pt>
    <dgm:pt modelId="{7405D71B-2824-4BEF-A552-8033752B4BDD}" type="pres">
      <dgm:prSet presAssocID="{A24E5C27-86FA-4DF8-8F75-E7DBB067A24D}" presName="parTransFour" presStyleCnt="0"/>
      <dgm:spPr/>
    </dgm:pt>
    <dgm:pt modelId="{3B50027C-2056-4498-90D5-D42650F2CD16}" type="pres">
      <dgm:prSet presAssocID="{A24E5C27-86FA-4DF8-8F75-E7DBB067A24D}" presName="horzFour" presStyleCnt="0"/>
      <dgm:spPr/>
    </dgm:pt>
    <dgm:pt modelId="{16E60CB6-7063-4308-A26E-3E68DFB75CA1}" type="pres">
      <dgm:prSet presAssocID="{F69C5F5F-DAE5-4CA8-A98E-C237EEA32E54}" presName="vertFour" presStyleCnt="0">
        <dgm:presLayoutVars>
          <dgm:chPref val="3"/>
        </dgm:presLayoutVars>
      </dgm:prSet>
      <dgm:spPr/>
    </dgm:pt>
    <dgm:pt modelId="{EB3C3687-4A16-4E6B-AA27-C5B98A997898}" type="pres">
      <dgm:prSet presAssocID="{F69C5F5F-DAE5-4CA8-A98E-C237EEA32E54}" presName="txFour" presStyleLbl="node4" presStyleIdx="3" presStyleCnt="13">
        <dgm:presLayoutVars>
          <dgm:chPref val="3"/>
        </dgm:presLayoutVars>
      </dgm:prSet>
      <dgm:spPr/>
      <dgm:t>
        <a:bodyPr/>
        <a:lstStyle/>
        <a:p>
          <a:endParaRPr lang="fr-FR"/>
        </a:p>
      </dgm:t>
    </dgm:pt>
    <dgm:pt modelId="{43F0908E-9D96-45D4-B3F2-AA473625C275}" type="pres">
      <dgm:prSet presAssocID="{F69C5F5F-DAE5-4CA8-A98E-C237EEA32E54}" presName="horzFour" presStyleCnt="0"/>
      <dgm:spPr/>
    </dgm:pt>
    <dgm:pt modelId="{F995D4FD-9D4A-4B0E-8046-70D100E56587}" type="pres">
      <dgm:prSet presAssocID="{91CB8DE4-26F3-477B-B463-03FDEDAAA853}" presName="sibSpaceTwo" presStyleCnt="0"/>
      <dgm:spPr/>
    </dgm:pt>
    <dgm:pt modelId="{1BF78266-0DE5-47CF-B82C-E81677F5DEE8}" type="pres">
      <dgm:prSet presAssocID="{05B0B83E-A5F7-4C93-8BE5-80F94F15A0F0}" presName="vertTwo" presStyleCnt="0"/>
      <dgm:spPr/>
    </dgm:pt>
    <dgm:pt modelId="{91006705-6426-4BDD-9180-6DC463D95A9D}" type="pres">
      <dgm:prSet presAssocID="{05B0B83E-A5F7-4C93-8BE5-80F94F15A0F0}" presName="txTwo" presStyleLbl="node2" presStyleIdx="1" presStyleCnt="3">
        <dgm:presLayoutVars>
          <dgm:chPref val="3"/>
        </dgm:presLayoutVars>
      </dgm:prSet>
      <dgm:spPr/>
      <dgm:t>
        <a:bodyPr/>
        <a:lstStyle/>
        <a:p>
          <a:endParaRPr lang="fr-FR"/>
        </a:p>
      </dgm:t>
    </dgm:pt>
    <dgm:pt modelId="{13A0CD25-3DD3-476F-B893-4A0E56ED12AF}" type="pres">
      <dgm:prSet presAssocID="{05B0B83E-A5F7-4C93-8BE5-80F94F15A0F0}" presName="parTransTwo" presStyleCnt="0"/>
      <dgm:spPr/>
    </dgm:pt>
    <dgm:pt modelId="{6A75D69D-0323-4323-9990-82D002AAC30E}" type="pres">
      <dgm:prSet presAssocID="{05B0B83E-A5F7-4C93-8BE5-80F94F15A0F0}" presName="horzTwo" presStyleCnt="0"/>
      <dgm:spPr/>
    </dgm:pt>
    <dgm:pt modelId="{CB0580E0-4FDE-44C6-A535-4E57540C6360}" type="pres">
      <dgm:prSet presAssocID="{54C3D30B-735E-46D0-AB7E-E62C9E8D4E5A}" presName="vertThree" presStyleCnt="0"/>
      <dgm:spPr/>
    </dgm:pt>
    <dgm:pt modelId="{3B108812-4FF8-43E5-B674-6E387A0B3FE5}" type="pres">
      <dgm:prSet presAssocID="{54C3D30B-735E-46D0-AB7E-E62C9E8D4E5A}" presName="txThree" presStyleLbl="node3" presStyleIdx="3" presStyleCnt="5" custLinFactNeighborX="7578" custLinFactNeighborY="-18725">
        <dgm:presLayoutVars>
          <dgm:chPref val="3"/>
        </dgm:presLayoutVars>
      </dgm:prSet>
      <dgm:spPr/>
      <dgm:t>
        <a:bodyPr/>
        <a:lstStyle/>
        <a:p>
          <a:endParaRPr lang="fr-FR"/>
        </a:p>
      </dgm:t>
    </dgm:pt>
    <dgm:pt modelId="{93430AE7-0116-4079-B35E-811633510D5A}" type="pres">
      <dgm:prSet presAssocID="{54C3D30B-735E-46D0-AB7E-E62C9E8D4E5A}" presName="parTransThree" presStyleCnt="0"/>
      <dgm:spPr/>
    </dgm:pt>
    <dgm:pt modelId="{6D9E3811-1939-481A-8EE7-90F9C8125369}" type="pres">
      <dgm:prSet presAssocID="{54C3D30B-735E-46D0-AB7E-E62C9E8D4E5A}" presName="horzThree" presStyleCnt="0"/>
      <dgm:spPr/>
    </dgm:pt>
    <dgm:pt modelId="{DC85019D-A792-4356-8347-D66089F8DB2B}" type="pres">
      <dgm:prSet presAssocID="{90B0A2C3-7B0F-425C-9328-701030AD1BF9}" presName="vertFour" presStyleCnt="0">
        <dgm:presLayoutVars>
          <dgm:chPref val="3"/>
        </dgm:presLayoutVars>
      </dgm:prSet>
      <dgm:spPr/>
    </dgm:pt>
    <dgm:pt modelId="{70BC04DB-0726-4589-AB0D-AE09B6E9288A}" type="pres">
      <dgm:prSet presAssocID="{90B0A2C3-7B0F-425C-9328-701030AD1BF9}" presName="txFour" presStyleLbl="node4" presStyleIdx="4" presStyleCnt="13">
        <dgm:presLayoutVars>
          <dgm:chPref val="3"/>
        </dgm:presLayoutVars>
      </dgm:prSet>
      <dgm:spPr/>
      <dgm:t>
        <a:bodyPr/>
        <a:lstStyle/>
        <a:p>
          <a:endParaRPr lang="fr-FR"/>
        </a:p>
      </dgm:t>
    </dgm:pt>
    <dgm:pt modelId="{0DBCA5E5-DCEB-4CB4-B73A-782C6FD3E6BE}" type="pres">
      <dgm:prSet presAssocID="{90B0A2C3-7B0F-425C-9328-701030AD1BF9}" presName="parTransFour" presStyleCnt="0"/>
      <dgm:spPr/>
    </dgm:pt>
    <dgm:pt modelId="{E6A9C9C2-3513-494A-892C-FCEA13B411FB}" type="pres">
      <dgm:prSet presAssocID="{90B0A2C3-7B0F-425C-9328-701030AD1BF9}" presName="horzFour" presStyleCnt="0"/>
      <dgm:spPr/>
    </dgm:pt>
    <dgm:pt modelId="{4BF5F75A-35DB-4193-8C3B-F6F481C25191}" type="pres">
      <dgm:prSet presAssocID="{E98F29A1-76C4-4623-AB08-EFAD97841C0A}" presName="vertFour" presStyleCnt="0">
        <dgm:presLayoutVars>
          <dgm:chPref val="3"/>
        </dgm:presLayoutVars>
      </dgm:prSet>
      <dgm:spPr/>
    </dgm:pt>
    <dgm:pt modelId="{A4D8D60C-7152-46C7-A80B-2057AB4C8141}" type="pres">
      <dgm:prSet presAssocID="{E98F29A1-76C4-4623-AB08-EFAD97841C0A}" presName="txFour" presStyleLbl="node4" presStyleIdx="5" presStyleCnt="13">
        <dgm:presLayoutVars>
          <dgm:chPref val="3"/>
        </dgm:presLayoutVars>
      </dgm:prSet>
      <dgm:spPr/>
      <dgm:t>
        <a:bodyPr/>
        <a:lstStyle/>
        <a:p>
          <a:endParaRPr lang="fr-FR"/>
        </a:p>
      </dgm:t>
    </dgm:pt>
    <dgm:pt modelId="{8C53AC62-9757-4A81-8A2F-552AB568C33C}" type="pres">
      <dgm:prSet presAssocID="{E98F29A1-76C4-4623-AB08-EFAD97841C0A}" presName="horzFour" presStyleCnt="0"/>
      <dgm:spPr/>
    </dgm:pt>
    <dgm:pt modelId="{0A9ABBE0-0E92-42EC-8FB3-292A11EEB250}" type="pres">
      <dgm:prSet presAssocID="{38956AA1-7275-4222-9713-014AA7C8CDA9}" presName="sibSpaceOne" presStyleCnt="0"/>
      <dgm:spPr/>
    </dgm:pt>
    <dgm:pt modelId="{1531C8C7-4589-4137-9D0D-B9FD4707D0FE}" type="pres">
      <dgm:prSet presAssocID="{CC68164D-FA79-4FEC-855B-A5EAA07D3725}" presName="vertOne" presStyleCnt="0"/>
      <dgm:spPr/>
    </dgm:pt>
    <dgm:pt modelId="{201B6027-51DA-4566-95CA-BB189C29F9FE}" type="pres">
      <dgm:prSet presAssocID="{CC68164D-FA79-4FEC-855B-A5EAA07D3725}" presName="txOne" presStyleLbl="node0" presStyleIdx="1" presStyleCnt="2">
        <dgm:presLayoutVars>
          <dgm:chPref val="3"/>
        </dgm:presLayoutVars>
      </dgm:prSet>
      <dgm:spPr/>
      <dgm:t>
        <a:bodyPr/>
        <a:lstStyle/>
        <a:p>
          <a:endParaRPr lang="fr-FR"/>
        </a:p>
      </dgm:t>
    </dgm:pt>
    <dgm:pt modelId="{FB579860-2F7B-4311-9091-2ABED6DB4120}" type="pres">
      <dgm:prSet presAssocID="{CC68164D-FA79-4FEC-855B-A5EAA07D3725}" presName="parTransOne" presStyleCnt="0"/>
      <dgm:spPr/>
    </dgm:pt>
    <dgm:pt modelId="{E51E378D-A510-4661-8BA8-6E0602C59E86}" type="pres">
      <dgm:prSet presAssocID="{CC68164D-FA79-4FEC-855B-A5EAA07D3725}" presName="horzOne" presStyleCnt="0"/>
      <dgm:spPr/>
    </dgm:pt>
    <dgm:pt modelId="{EEAE32F5-8459-4530-827A-BCE23AB2CE6D}" type="pres">
      <dgm:prSet presAssocID="{7335F13E-A947-4C3A-B239-D22A36426E24}" presName="vertTwo" presStyleCnt="0"/>
      <dgm:spPr/>
    </dgm:pt>
    <dgm:pt modelId="{E8C9A472-228A-442D-BE15-D30E01BDFF2C}" type="pres">
      <dgm:prSet presAssocID="{7335F13E-A947-4C3A-B239-D22A36426E24}" presName="txTwo" presStyleLbl="node2" presStyleIdx="2" presStyleCnt="3">
        <dgm:presLayoutVars>
          <dgm:chPref val="3"/>
        </dgm:presLayoutVars>
      </dgm:prSet>
      <dgm:spPr/>
      <dgm:t>
        <a:bodyPr/>
        <a:lstStyle/>
        <a:p>
          <a:endParaRPr lang="fr-FR"/>
        </a:p>
      </dgm:t>
    </dgm:pt>
    <dgm:pt modelId="{B701BA08-4682-414C-8500-D3E0939E3C34}" type="pres">
      <dgm:prSet presAssocID="{7335F13E-A947-4C3A-B239-D22A36426E24}" presName="parTransTwo" presStyleCnt="0"/>
      <dgm:spPr/>
    </dgm:pt>
    <dgm:pt modelId="{B426237C-4E1C-42D4-AF5A-666CDD17BA0E}" type="pres">
      <dgm:prSet presAssocID="{7335F13E-A947-4C3A-B239-D22A36426E24}" presName="horzTwo" presStyleCnt="0"/>
      <dgm:spPr/>
    </dgm:pt>
    <dgm:pt modelId="{CC7B068B-93F2-49B2-8426-3875840A0008}" type="pres">
      <dgm:prSet presAssocID="{A593EC23-A4AA-4AF6-9E90-2B85A3E95C44}" presName="vertThree" presStyleCnt="0"/>
      <dgm:spPr/>
    </dgm:pt>
    <dgm:pt modelId="{F45AFA92-FDA3-400A-B41B-F0864698DCB7}" type="pres">
      <dgm:prSet presAssocID="{A593EC23-A4AA-4AF6-9E90-2B85A3E95C44}" presName="txThree" presStyleLbl="node3" presStyleIdx="4" presStyleCnt="5">
        <dgm:presLayoutVars>
          <dgm:chPref val="3"/>
        </dgm:presLayoutVars>
      </dgm:prSet>
      <dgm:spPr/>
      <dgm:t>
        <a:bodyPr/>
        <a:lstStyle/>
        <a:p>
          <a:endParaRPr lang="fr-FR"/>
        </a:p>
      </dgm:t>
    </dgm:pt>
    <dgm:pt modelId="{055B3575-6756-4D4C-9AC8-7702777437AC}" type="pres">
      <dgm:prSet presAssocID="{A593EC23-A4AA-4AF6-9E90-2B85A3E95C44}" presName="parTransThree" presStyleCnt="0"/>
      <dgm:spPr/>
    </dgm:pt>
    <dgm:pt modelId="{649546B5-B23A-482E-8CD7-37C93A7654E6}" type="pres">
      <dgm:prSet presAssocID="{A593EC23-A4AA-4AF6-9E90-2B85A3E95C44}" presName="horzThree" presStyleCnt="0"/>
      <dgm:spPr/>
    </dgm:pt>
    <dgm:pt modelId="{1ABC8552-B865-4849-8D91-015274B0AC12}" type="pres">
      <dgm:prSet presAssocID="{03834FB2-CB0A-4097-87B5-B2DB32288135}" presName="vertFour" presStyleCnt="0">
        <dgm:presLayoutVars>
          <dgm:chPref val="3"/>
        </dgm:presLayoutVars>
      </dgm:prSet>
      <dgm:spPr/>
    </dgm:pt>
    <dgm:pt modelId="{F537872D-75F5-4189-85DC-9F9D148090F8}" type="pres">
      <dgm:prSet presAssocID="{03834FB2-CB0A-4097-87B5-B2DB32288135}" presName="txFour" presStyleLbl="node4" presStyleIdx="6" presStyleCnt="13">
        <dgm:presLayoutVars>
          <dgm:chPref val="3"/>
        </dgm:presLayoutVars>
      </dgm:prSet>
      <dgm:spPr/>
      <dgm:t>
        <a:bodyPr/>
        <a:lstStyle/>
        <a:p>
          <a:endParaRPr lang="fr-FR"/>
        </a:p>
      </dgm:t>
    </dgm:pt>
    <dgm:pt modelId="{F99F6BCA-7C74-428C-AEDF-314E08EB3D5E}" type="pres">
      <dgm:prSet presAssocID="{03834FB2-CB0A-4097-87B5-B2DB32288135}" presName="parTransFour" presStyleCnt="0"/>
      <dgm:spPr/>
    </dgm:pt>
    <dgm:pt modelId="{171EFA14-E94A-47C2-BB55-F5C24BB74B1D}" type="pres">
      <dgm:prSet presAssocID="{03834FB2-CB0A-4097-87B5-B2DB32288135}" presName="horzFour" presStyleCnt="0"/>
      <dgm:spPr/>
    </dgm:pt>
    <dgm:pt modelId="{FD546AC6-93D5-4599-BBC4-A74B8474E34D}" type="pres">
      <dgm:prSet presAssocID="{5DC0D136-63F0-433F-A27D-A962CD95853D}" presName="vertFour" presStyleCnt="0">
        <dgm:presLayoutVars>
          <dgm:chPref val="3"/>
        </dgm:presLayoutVars>
      </dgm:prSet>
      <dgm:spPr/>
    </dgm:pt>
    <dgm:pt modelId="{09E8B7D3-6DC5-48DF-94EA-477FACD8A814}" type="pres">
      <dgm:prSet presAssocID="{5DC0D136-63F0-433F-A27D-A962CD95853D}" presName="txFour" presStyleLbl="node4" presStyleIdx="7" presStyleCnt="13">
        <dgm:presLayoutVars>
          <dgm:chPref val="3"/>
        </dgm:presLayoutVars>
      </dgm:prSet>
      <dgm:spPr/>
      <dgm:t>
        <a:bodyPr/>
        <a:lstStyle/>
        <a:p>
          <a:endParaRPr lang="fr-FR"/>
        </a:p>
      </dgm:t>
    </dgm:pt>
    <dgm:pt modelId="{4E0C7D8D-BE7E-42BC-9FD3-FF8EBE6BF150}" type="pres">
      <dgm:prSet presAssocID="{5DC0D136-63F0-433F-A27D-A962CD95853D}" presName="horzFour" presStyleCnt="0"/>
      <dgm:spPr/>
    </dgm:pt>
    <dgm:pt modelId="{7EE4C406-4B12-4F4C-9D17-E023E20A271E}" type="pres">
      <dgm:prSet presAssocID="{073291AD-ADEF-4A3C-9D9F-C4A296F219C2}" presName="sibSpaceFour" presStyleCnt="0"/>
      <dgm:spPr/>
    </dgm:pt>
    <dgm:pt modelId="{DCCB1E4C-7A3D-41D6-802E-6D58F990702B}" type="pres">
      <dgm:prSet presAssocID="{FE1D7B07-A632-471D-A4FB-80F0BE5CE02E}" presName="vertFour" presStyleCnt="0">
        <dgm:presLayoutVars>
          <dgm:chPref val="3"/>
        </dgm:presLayoutVars>
      </dgm:prSet>
      <dgm:spPr/>
    </dgm:pt>
    <dgm:pt modelId="{BEE4CA7B-96E9-4D37-9BFD-96C2AAE37A17}" type="pres">
      <dgm:prSet presAssocID="{FE1D7B07-A632-471D-A4FB-80F0BE5CE02E}" presName="txFour" presStyleLbl="node4" presStyleIdx="8" presStyleCnt="13" custLinFactNeighborX="1288" custLinFactNeighborY="-94872">
        <dgm:presLayoutVars>
          <dgm:chPref val="3"/>
        </dgm:presLayoutVars>
      </dgm:prSet>
      <dgm:spPr/>
      <dgm:t>
        <a:bodyPr/>
        <a:lstStyle/>
        <a:p>
          <a:endParaRPr lang="fr-FR"/>
        </a:p>
      </dgm:t>
    </dgm:pt>
    <dgm:pt modelId="{9A93C476-E69F-47E1-BBED-0F2E5BB66B66}" type="pres">
      <dgm:prSet presAssocID="{FE1D7B07-A632-471D-A4FB-80F0BE5CE02E}" presName="horzFour" presStyleCnt="0"/>
      <dgm:spPr/>
    </dgm:pt>
    <dgm:pt modelId="{F9C06A93-B345-4118-A7B2-DA5577F22388}" type="pres">
      <dgm:prSet presAssocID="{39AEA03F-CB08-4F8B-A758-E8E84F30AAFE}" presName="sibSpaceFour" presStyleCnt="0"/>
      <dgm:spPr/>
    </dgm:pt>
    <dgm:pt modelId="{22F16E3D-3246-4BD2-A366-69601CDF9144}" type="pres">
      <dgm:prSet presAssocID="{BB672149-6783-40DE-B5CA-12C7F81DD66C}" presName="vertFour" presStyleCnt="0">
        <dgm:presLayoutVars>
          <dgm:chPref val="3"/>
        </dgm:presLayoutVars>
      </dgm:prSet>
      <dgm:spPr/>
    </dgm:pt>
    <dgm:pt modelId="{11705A43-C7E0-42A3-A50F-30853D2CB881}" type="pres">
      <dgm:prSet presAssocID="{BB672149-6783-40DE-B5CA-12C7F81DD66C}" presName="txFour" presStyleLbl="node4" presStyleIdx="9" presStyleCnt="13" custLinFactNeighborX="6417" custLinFactNeighborY="-94872">
        <dgm:presLayoutVars>
          <dgm:chPref val="3"/>
        </dgm:presLayoutVars>
      </dgm:prSet>
      <dgm:spPr/>
      <dgm:t>
        <a:bodyPr/>
        <a:lstStyle/>
        <a:p>
          <a:endParaRPr lang="fr-FR"/>
        </a:p>
      </dgm:t>
    </dgm:pt>
    <dgm:pt modelId="{99BB21FD-7BED-4B02-86AC-0B51E7C25863}" type="pres">
      <dgm:prSet presAssocID="{BB672149-6783-40DE-B5CA-12C7F81DD66C}" presName="horzFour" presStyleCnt="0"/>
      <dgm:spPr/>
    </dgm:pt>
    <dgm:pt modelId="{67BC0107-F09A-4583-AB7A-DD09D4D71BC9}" type="pres">
      <dgm:prSet presAssocID="{CADAE12A-4911-408D-8FF2-4EAC8CB26CE4}" presName="sibSpaceFour" presStyleCnt="0"/>
      <dgm:spPr/>
    </dgm:pt>
    <dgm:pt modelId="{D99BD5EF-0431-49D8-9B0D-2C44D49AE99E}" type="pres">
      <dgm:prSet presAssocID="{7A3D40CC-02CB-4CEF-A37E-F778C15B247F}" presName="vertFour" presStyleCnt="0">
        <dgm:presLayoutVars>
          <dgm:chPref val="3"/>
        </dgm:presLayoutVars>
      </dgm:prSet>
      <dgm:spPr/>
    </dgm:pt>
    <dgm:pt modelId="{8E1C42FC-911A-47EC-ACAE-DEAB6F650A1B}" type="pres">
      <dgm:prSet presAssocID="{7A3D40CC-02CB-4CEF-A37E-F778C15B247F}" presName="txFour" presStyleLbl="node4" presStyleIdx="10" presStyleCnt="13" custLinFactNeighborX="3299" custLinFactNeighborY="-94872">
        <dgm:presLayoutVars>
          <dgm:chPref val="3"/>
        </dgm:presLayoutVars>
      </dgm:prSet>
      <dgm:spPr/>
      <dgm:t>
        <a:bodyPr/>
        <a:lstStyle/>
        <a:p>
          <a:endParaRPr lang="fr-FR"/>
        </a:p>
      </dgm:t>
    </dgm:pt>
    <dgm:pt modelId="{843885D9-358F-4844-97F8-46DB2D5107A1}" type="pres">
      <dgm:prSet presAssocID="{7A3D40CC-02CB-4CEF-A37E-F778C15B247F}" presName="horzFour" presStyleCnt="0"/>
      <dgm:spPr/>
    </dgm:pt>
    <dgm:pt modelId="{2998D2A1-7088-C541-AEEB-36C25859F14A}" type="pres">
      <dgm:prSet presAssocID="{180A6592-8827-4D8E-837B-C6B17B2A70A0}" presName="sibSpaceFour" presStyleCnt="0"/>
      <dgm:spPr/>
    </dgm:pt>
    <dgm:pt modelId="{21F52351-5042-7846-A43D-79D0BF7078C1}" type="pres">
      <dgm:prSet presAssocID="{B4AF47F4-9325-DA4A-91E8-5E8527AD94DA}" presName="vertFour" presStyleCnt="0">
        <dgm:presLayoutVars>
          <dgm:chPref val="3"/>
        </dgm:presLayoutVars>
      </dgm:prSet>
      <dgm:spPr/>
    </dgm:pt>
    <dgm:pt modelId="{615CFB9A-961C-9C40-9824-8CC447C15D75}" type="pres">
      <dgm:prSet presAssocID="{B4AF47F4-9325-DA4A-91E8-5E8527AD94DA}" presName="txFour" presStyleLbl="node4" presStyleIdx="11" presStyleCnt="13" custLinFactY="-84690" custLinFactNeighborX="180" custLinFactNeighborY="-100000">
        <dgm:presLayoutVars>
          <dgm:chPref val="3"/>
        </dgm:presLayoutVars>
      </dgm:prSet>
      <dgm:spPr/>
      <dgm:t>
        <a:bodyPr/>
        <a:lstStyle/>
        <a:p>
          <a:endParaRPr lang="fr-FR"/>
        </a:p>
      </dgm:t>
    </dgm:pt>
    <dgm:pt modelId="{BF3C0D70-B478-CA4A-986D-1333A4E4F3A5}" type="pres">
      <dgm:prSet presAssocID="{B4AF47F4-9325-DA4A-91E8-5E8527AD94DA}" presName="parTransFour" presStyleCnt="0"/>
      <dgm:spPr/>
    </dgm:pt>
    <dgm:pt modelId="{E8DE1F64-8B40-1A40-AC49-99199FF805EA}" type="pres">
      <dgm:prSet presAssocID="{B4AF47F4-9325-DA4A-91E8-5E8527AD94DA}" presName="horzFour" presStyleCnt="0"/>
      <dgm:spPr/>
    </dgm:pt>
    <dgm:pt modelId="{5CD462F0-999F-204A-B46D-2C7E13CF15E3}" type="pres">
      <dgm:prSet presAssocID="{6F0B5914-736F-CD4D-8993-63DFCB1EFBC5}" presName="vertFour" presStyleCnt="0">
        <dgm:presLayoutVars>
          <dgm:chPref val="3"/>
        </dgm:presLayoutVars>
      </dgm:prSet>
      <dgm:spPr/>
    </dgm:pt>
    <dgm:pt modelId="{6932F080-90A6-4044-9DFD-F9EC1C4A3769}" type="pres">
      <dgm:prSet presAssocID="{6F0B5914-736F-CD4D-8993-63DFCB1EFBC5}" presName="txFour" presStyleLbl="node4" presStyleIdx="12" presStyleCnt="13" custLinFactY="-1751" custLinFactNeighborX="180" custLinFactNeighborY="-100000">
        <dgm:presLayoutVars>
          <dgm:chPref val="3"/>
        </dgm:presLayoutVars>
      </dgm:prSet>
      <dgm:spPr/>
      <dgm:t>
        <a:bodyPr/>
        <a:lstStyle/>
        <a:p>
          <a:endParaRPr lang="fr-FR"/>
        </a:p>
      </dgm:t>
    </dgm:pt>
    <dgm:pt modelId="{0B27742C-4A49-884C-B99F-064E76C55E3D}" type="pres">
      <dgm:prSet presAssocID="{6F0B5914-736F-CD4D-8993-63DFCB1EFBC5}" presName="horzFour" presStyleCnt="0"/>
      <dgm:spPr/>
    </dgm:pt>
  </dgm:ptLst>
  <dgm:cxnLst>
    <dgm:cxn modelId="{D78F63E5-392A-42EA-B5A6-5C580FEE74C8}" type="presOf" srcId="{05B0B83E-A5F7-4C93-8BE5-80F94F15A0F0}" destId="{91006705-6426-4BDD-9180-6DC463D95A9D}" srcOrd="0" destOrd="0" presId="urn:microsoft.com/office/officeart/2005/8/layout/hierarchy4"/>
    <dgm:cxn modelId="{5AB51CC6-F62D-466F-8FA0-58E555223D8A}" srcId="{C777CF32-2A19-4BD8-93F4-B1CB92ECE144}" destId="{67B19359-8529-47A6-98CA-55FC2D0DD410}" srcOrd="0" destOrd="0" parTransId="{9FB90B2F-00CD-413F-A512-1FE3D7DB210E}" sibTransId="{91CB8DE4-26F3-477B-B463-03FDEDAAA853}"/>
    <dgm:cxn modelId="{DEF47019-6A4B-4185-A711-4464AF929615}" srcId="{A24E5C27-86FA-4DF8-8F75-E7DBB067A24D}" destId="{F69C5F5F-DAE5-4CA8-A98E-C237EEA32E54}" srcOrd="0" destOrd="0" parTransId="{7F961183-05DF-421E-A737-14F86C5A6D6E}" sibTransId="{A6E85892-91A2-44B7-BA59-AE77EA82C0DC}"/>
    <dgm:cxn modelId="{D0B4E83F-BDF6-46D4-AE51-62ECFAF090F0}" type="presOf" srcId="{54C3D30B-735E-46D0-AB7E-E62C9E8D4E5A}" destId="{3B108812-4FF8-43E5-B674-6E387A0B3FE5}" srcOrd="0" destOrd="0" presId="urn:microsoft.com/office/officeart/2005/8/layout/hierarchy4"/>
    <dgm:cxn modelId="{F70B3217-97BA-4AC8-81F7-E3E7F5554294}" srcId="{A593EC23-A4AA-4AF6-9E90-2B85A3E95C44}" destId="{7A3D40CC-02CB-4CEF-A37E-F778C15B247F}" srcOrd="3" destOrd="0" parTransId="{4518D014-168F-4AE7-9DEE-F8139DAD4D08}" sibTransId="{180A6592-8827-4D8E-837B-C6B17B2A70A0}"/>
    <dgm:cxn modelId="{4A751F23-475A-4084-AD81-4EE8884023F9}" srcId="{67B19359-8529-47A6-98CA-55FC2D0DD410}" destId="{ACFCA6B7-D7C7-43EA-8B9B-79222A43400A}" srcOrd="2" destOrd="0" parTransId="{82D947F6-3E4C-40B2-A9CD-E17EDCE5334F}" sibTransId="{A6E4C59C-4239-4134-832F-C376EFE51562}"/>
    <dgm:cxn modelId="{8F05101B-AF67-48CA-906A-EAF8F1EC02D3}" type="presOf" srcId="{A593EC23-A4AA-4AF6-9E90-2B85A3E95C44}" destId="{F45AFA92-FDA3-400A-B41B-F0864698DCB7}" srcOrd="0" destOrd="0" presId="urn:microsoft.com/office/officeart/2005/8/layout/hierarchy4"/>
    <dgm:cxn modelId="{20F4696B-8662-4DF8-94EF-C11C7FBEC8A6}" type="presOf" srcId="{A24E5C27-86FA-4DF8-8F75-E7DBB067A24D}" destId="{D39E263C-B3E0-48E2-8357-B6971488E894}" srcOrd="0" destOrd="0" presId="urn:microsoft.com/office/officeart/2005/8/layout/hierarchy4"/>
    <dgm:cxn modelId="{A68D3ACA-8C08-450B-83A1-91F604F3AFE6}" type="presOf" srcId="{CC68164D-FA79-4FEC-855B-A5EAA07D3725}" destId="{201B6027-51DA-4566-95CA-BB189C29F9FE}" srcOrd="0" destOrd="0" presId="urn:microsoft.com/office/officeart/2005/8/layout/hierarchy4"/>
    <dgm:cxn modelId="{B1789AF4-548D-49A1-B968-2490D4DB8019}" srcId="{05B0B83E-A5F7-4C93-8BE5-80F94F15A0F0}" destId="{54C3D30B-735E-46D0-AB7E-E62C9E8D4E5A}" srcOrd="0" destOrd="0" parTransId="{59D5ADF4-AFB9-436F-89CE-0CD9E782EE7C}" sibTransId="{33C49203-07AA-4AC3-9E30-DFD223166D1F}"/>
    <dgm:cxn modelId="{6020E96A-53BD-4FEC-B07A-4C2ADC4CE544}" srcId="{A593EC23-A4AA-4AF6-9E90-2B85A3E95C44}" destId="{03834FB2-CB0A-4097-87B5-B2DB32288135}" srcOrd="0" destOrd="0" parTransId="{38347D68-7410-4825-A8A9-AFBE55608183}" sibTransId="{073291AD-ADEF-4A3C-9D9F-C4A296F219C2}"/>
    <dgm:cxn modelId="{69BD03C0-47E9-492A-8C45-F8BCD1DDFBDC}" type="presOf" srcId="{7A3D40CC-02CB-4CEF-A37E-F778C15B247F}" destId="{8E1C42FC-911A-47EC-ACAE-DEAB6F650A1B}" srcOrd="0" destOrd="0" presId="urn:microsoft.com/office/officeart/2005/8/layout/hierarchy4"/>
    <dgm:cxn modelId="{DC2529E7-2045-984E-AA8B-8D4927BD8CD6}" srcId="{A593EC23-A4AA-4AF6-9E90-2B85A3E95C44}" destId="{B4AF47F4-9325-DA4A-91E8-5E8527AD94DA}" srcOrd="4" destOrd="0" parTransId="{80EBD6E4-20FD-1741-8CC1-B9E00D899D2F}" sibTransId="{ED076F8F-1E0B-CD48-BD30-46503B42B01F}"/>
    <dgm:cxn modelId="{F90A817B-F58E-40C2-A08A-949CA5654602}" type="presOf" srcId="{B4AF47F4-9325-DA4A-91E8-5E8527AD94DA}" destId="{615CFB9A-961C-9C40-9824-8CC447C15D75}" srcOrd="0" destOrd="0" presId="urn:microsoft.com/office/officeart/2005/8/layout/hierarchy4"/>
    <dgm:cxn modelId="{AD1755FA-243A-4D2A-9F2D-6BAFE8D32AD7}" srcId="{617EFEDD-ABF2-4B06-A170-16D32C773689}" destId="{C777CF32-2A19-4BD8-93F4-B1CB92ECE144}" srcOrd="0" destOrd="0" parTransId="{527FB434-17D7-47AF-95D3-8E61AEEAC9B9}" sibTransId="{38956AA1-7275-4222-9713-014AA7C8CDA9}"/>
    <dgm:cxn modelId="{4C2134B9-5F8E-4C47-94F2-307AE8A4AE5C}" type="presOf" srcId="{7335F13E-A947-4C3A-B239-D22A36426E24}" destId="{E8C9A472-228A-442D-BE15-D30E01BDFF2C}" srcOrd="0" destOrd="0" presId="urn:microsoft.com/office/officeart/2005/8/layout/hierarchy4"/>
    <dgm:cxn modelId="{E5607028-7581-4D14-9C4E-C6099B696790}" srcId="{7CF789B1-092E-4567-9D32-29E07AFE9C91}" destId="{66E53181-ED28-4A0E-B881-99AB623D776F}" srcOrd="0" destOrd="0" parTransId="{8D07033F-5AA4-4E45-B427-525409CA6339}" sibTransId="{A41FECE3-5136-40E8-9E21-A4085BFBDC1B}"/>
    <dgm:cxn modelId="{A6ACFCB2-B359-4C23-8358-B6466AD47938}" srcId="{03834FB2-CB0A-4097-87B5-B2DB32288135}" destId="{5DC0D136-63F0-433F-A27D-A962CD95853D}" srcOrd="0" destOrd="0" parTransId="{FF856D8E-B002-4F4F-8B98-DDEB89AE1B53}" sibTransId="{7026C892-ECEE-444B-8DAD-60570F0F6A74}"/>
    <dgm:cxn modelId="{3E156901-5398-4E84-A624-E212EED997DC}" type="presOf" srcId="{66E53181-ED28-4A0E-B881-99AB623D776F}" destId="{B8A0B9A5-AC68-474F-876D-8A11374DA9A1}" srcOrd="0" destOrd="0" presId="urn:microsoft.com/office/officeart/2005/8/layout/hierarchy4"/>
    <dgm:cxn modelId="{13148C5C-6C00-43F1-82DE-A7D003C69D59}" type="presOf" srcId="{F69C5F5F-DAE5-4CA8-A98E-C237EEA32E54}" destId="{EB3C3687-4A16-4E6B-AA27-C5B98A997898}" srcOrd="0" destOrd="0" presId="urn:microsoft.com/office/officeart/2005/8/layout/hierarchy4"/>
    <dgm:cxn modelId="{85E2F233-8919-47DC-B419-C688D12DDDBF}" srcId="{C777CF32-2A19-4BD8-93F4-B1CB92ECE144}" destId="{05B0B83E-A5F7-4C93-8BE5-80F94F15A0F0}" srcOrd="1" destOrd="0" parTransId="{CE5CB184-E300-4B68-A612-9A17B8281A04}" sibTransId="{DB415056-3ACE-4531-8668-6660EA372314}"/>
    <dgm:cxn modelId="{B0035D4F-A179-45F0-92DB-826AD5B82B8D}" type="presOf" srcId="{ACFCA6B7-D7C7-43EA-8B9B-79222A43400A}" destId="{0C7FC956-A3A3-412E-B21B-59B1E2D6AE05}" srcOrd="0" destOrd="0" presId="urn:microsoft.com/office/officeart/2005/8/layout/hierarchy4"/>
    <dgm:cxn modelId="{435927F1-3A9A-41DE-BA16-7E61F9ECB8DA}" type="presOf" srcId="{5BFE9783-A382-4F27-96FE-13142AEA6299}" destId="{27B12CB5-0F5C-47A0-A240-32F6C2A33DE9}" srcOrd="0" destOrd="0" presId="urn:microsoft.com/office/officeart/2005/8/layout/hierarchy4"/>
    <dgm:cxn modelId="{C6AF9A63-3B8D-4F80-A58E-35202861BF34}" type="presOf" srcId="{617EFEDD-ABF2-4B06-A170-16D32C773689}" destId="{698D050B-630A-40A9-92D5-585531662EAF}" srcOrd="0" destOrd="0" presId="urn:microsoft.com/office/officeart/2005/8/layout/hierarchy4"/>
    <dgm:cxn modelId="{3D3AD9D3-46E6-4679-AF9D-F0267CD38848}" type="presOf" srcId="{67B19359-8529-47A6-98CA-55FC2D0DD410}" destId="{F182FF42-8CC6-4AF6-8F5C-AABCF0B80BC6}" srcOrd="0" destOrd="0" presId="urn:microsoft.com/office/officeart/2005/8/layout/hierarchy4"/>
    <dgm:cxn modelId="{C5179EA5-7B21-4771-AF9A-6D9A0DC04CC6}" type="presOf" srcId="{FE1D7B07-A632-471D-A4FB-80F0BE5CE02E}" destId="{BEE4CA7B-96E9-4D37-9BFD-96C2AAE37A17}" srcOrd="0" destOrd="0" presId="urn:microsoft.com/office/officeart/2005/8/layout/hierarchy4"/>
    <dgm:cxn modelId="{43D43A7E-1E87-4F67-98A7-DA223145852E}" type="presOf" srcId="{90B0A2C3-7B0F-425C-9328-701030AD1BF9}" destId="{70BC04DB-0726-4589-AB0D-AE09B6E9288A}" srcOrd="0" destOrd="0" presId="urn:microsoft.com/office/officeart/2005/8/layout/hierarchy4"/>
    <dgm:cxn modelId="{047BC99F-D1FA-4E78-BF83-683D78852FF1}" type="presOf" srcId="{7CF789B1-092E-4567-9D32-29E07AFE9C91}" destId="{D0B3116D-1D1D-48F4-AA5D-46450E522297}" srcOrd="0" destOrd="0" presId="urn:microsoft.com/office/officeart/2005/8/layout/hierarchy4"/>
    <dgm:cxn modelId="{0B544F0C-A239-4CFB-B20A-B1D6755BB668}" srcId="{A593EC23-A4AA-4AF6-9E90-2B85A3E95C44}" destId="{BB672149-6783-40DE-B5CA-12C7F81DD66C}" srcOrd="2" destOrd="0" parTransId="{5A240639-4674-413D-8886-F45EFA244326}" sibTransId="{CADAE12A-4911-408D-8FF2-4EAC8CB26CE4}"/>
    <dgm:cxn modelId="{2148B224-93C1-4670-BEB6-75CD61EE527A}" srcId="{67B19359-8529-47A6-98CA-55FC2D0DD410}" destId="{7CF789B1-092E-4567-9D32-29E07AFE9C91}" srcOrd="0" destOrd="0" parTransId="{4C1A3769-0F78-478E-A14F-E7EC221BED57}" sibTransId="{B4F2C762-0744-4A8A-A158-EAF5277A3118}"/>
    <dgm:cxn modelId="{94F77494-FF21-47CA-BAE2-92D0CC1680CC}" srcId="{ACFCA6B7-D7C7-43EA-8B9B-79222A43400A}" destId="{A24E5C27-86FA-4DF8-8F75-E7DBB067A24D}" srcOrd="0" destOrd="0" parTransId="{499F6533-9E72-49D6-B84D-03D167AD26FA}" sibTransId="{58D87909-27D9-408F-8E05-D21F60237F42}"/>
    <dgm:cxn modelId="{B70150DC-0108-4863-8B15-62CA7B87D2CE}" type="presOf" srcId="{C777CF32-2A19-4BD8-93F4-B1CB92ECE144}" destId="{4950CD4D-C4CE-4E8A-87EF-C614B3A563ED}" srcOrd="0" destOrd="0" presId="urn:microsoft.com/office/officeart/2005/8/layout/hierarchy4"/>
    <dgm:cxn modelId="{DA0BB4DF-CC89-4AEE-B20C-D44FC4A01228}" srcId="{54C3D30B-735E-46D0-AB7E-E62C9E8D4E5A}" destId="{90B0A2C3-7B0F-425C-9328-701030AD1BF9}" srcOrd="0" destOrd="0" parTransId="{BD252431-B7B2-4B4D-80A2-23F2BE8C36EF}" sibTransId="{52B2D132-EE45-4B25-8FDE-29351171F188}"/>
    <dgm:cxn modelId="{6BCDE4B5-AA92-4013-9582-FB53EEA2D4BF}" srcId="{A593EC23-A4AA-4AF6-9E90-2B85A3E95C44}" destId="{FE1D7B07-A632-471D-A4FB-80F0BE5CE02E}" srcOrd="1" destOrd="0" parTransId="{76B51F97-A8FE-4874-BE5E-A50DC55F56EF}" sibTransId="{39AEA03F-CB08-4F8B-A758-E8E84F30AAFE}"/>
    <dgm:cxn modelId="{755FB71B-2577-4D41-A6CF-7021FE212E2F}" type="presOf" srcId="{03834FB2-CB0A-4097-87B5-B2DB32288135}" destId="{F537872D-75F5-4189-85DC-9F9D148090F8}" srcOrd="0" destOrd="0" presId="urn:microsoft.com/office/officeart/2005/8/layout/hierarchy4"/>
    <dgm:cxn modelId="{43606549-1E57-4219-B7ED-5C5649F19A8A}" type="presOf" srcId="{5DC0D136-63F0-433F-A27D-A962CD95853D}" destId="{09E8B7D3-6DC5-48DF-94EA-477FACD8A814}" srcOrd="0" destOrd="0" presId="urn:microsoft.com/office/officeart/2005/8/layout/hierarchy4"/>
    <dgm:cxn modelId="{50E0F986-5716-4D94-84D8-4FD6A21E54B5}" type="presOf" srcId="{BB672149-6783-40DE-B5CA-12C7F81DD66C}" destId="{11705A43-C7E0-42A3-A50F-30853D2CB881}" srcOrd="0" destOrd="0" presId="urn:microsoft.com/office/officeart/2005/8/layout/hierarchy4"/>
    <dgm:cxn modelId="{E99F4022-A31C-4A40-8089-ADE3B57A8F2D}" srcId="{5BFE9783-A382-4F27-96FE-13142AEA6299}" destId="{80C6F353-6E28-4587-9410-2E3BB9FCB126}" srcOrd="0" destOrd="0" parTransId="{E5A70083-D452-4990-89F5-4D7D19A3E88E}" sibTransId="{8D85D61E-59D8-4204-8B8E-AD509C63BA8B}"/>
    <dgm:cxn modelId="{6AC4736D-77D3-4BA1-9EE2-5A6722CAC81C}" srcId="{67B19359-8529-47A6-98CA-55FC2D0DD410}" destId="{5BFE9783-A382-4F27-96FE-13142AEA6299}" srcOrd="1" destOrd="0" parTransId="{38D775E0-9360-4CFE-AA58-E2F4E20EDAD6}" sibTransId="{315C3181-D1A7-43FA-9BAE-A5C52FEB5F94}"/>
    <dgm:cxn modelId="{8F908D3A-991B-6543-A777-9E47906A7BF9}" srcId="{B4AF47F4-9325-DA4A-91E8-5E8527AD94DA}" destId="{6F0B5914-736F-CD4D-8993-63DFCB1EFBC5}" srcOrd="0" destOrd="0" parTransId="{A0EAE598-33A1-AA42-808B-F95CDBBE7C8B}" sibTransId="{18D48D2E-06DC-9846-B27E-C4C6C363FF4F}"/>
    <dgm:cxn modelId="{E4E86651-BDDA-4EE6-9425-3E2F607F075F}" srcId="{7335F13E-A947-4C3A-B239-D22A36426E24}" destId="{A593EC23-A4AA-4AF6-9E90-2B85A3E95C44}" srcOrd="0" destOrd="0" parTransId="{7375426E-3C27-416C-8432-B168D72A356E}" sibTransId="{3C2F289E-82E3-4F7B-B97A-55C77DFFBF25}"/>
    <dgm:cxn modelId="{D4C21ABD-46E8-4C3C-B184-320E4E9DCE8B}" type="presOf" srcId="{80C6F353-6E28-4587-9410-2E3BB9FCB126}" destId="{7A5914E1-A764-401E-B27C-4F8981F2C556}" srcOrd="0" destOrd="0" presId="urn:microsoft.com/office/officeart/2005/8/layout/hierarchy4"/>
    <dgm:cxn modelId="{63783F23-C640-4AAD-BFAE-A8727E8AB9D4}" srcId="{90B0A2C3-7B0F-425C-9328-701030AD1BF9}" destId="{E98F29A1-76C4-4623-AB08-EFAD97841C0A}" srcOrd="0" destOrd="0" parTransId="{9A3BC54E-E3E4-443B-8713-F3995D6D41D0}" sibTransId="{E2A27E04-715F-441C-87D6-4C9B29FF3683}"/>
    <dgm:cxn modelId="{FBF5E0E1-A90B-416F-B24A-3680853AA082}" type="presOf" srcId="{6F0B5914-736F-CD4D-8993-63DFCB1EFBC5}" destId="{6932F080-90A6-4044-9DFD-F9EC1C4A3769}" srcOrd="0" destOrd="0" presId="urn:microsoft.com/office/officeart/2005/8/layout/hierarchy4"/>
    <dgm:cxn modelId="{4AB9F930-A9AE-4D6B-B486-D6DE9B9BC86D}" type="presOf" srcId="{E98F29A1-76C4-4623-AB08-EFAD97841C0A}" destId="{A4D8D60C-7152-46C7-A80B-2057AB4C8141}" srcOrd="0" destOrd="0" presId="urn:microsoft.com/office/officeart/2005/8/layout/hierarchy4"/>
    <dgm:cxn modelId="{88A77574-A90A-4FC1-A8E5-95388DF45E8A}" srcId="{CC68164D-FA79-4FEC-855B-A5EAA07D3725}" destId="{7335F13E-A947-4C3A-B239-D22A36426E24}" srcOrd="0" destOrd="0" parTransId="{3613D132-6400-4D83-89CB-524377A9E844}" sibTransId="{A4572E65-16F1-4C68-B377-88746C09E466}"/>
    <dgm:cxn modelId="{DC85DC0B-E5D3-4028-AD40-CAF18EECD75C}" srcId="{617EFEDD-ABF2-4B06-A170-16D32C773689}" destId="{CC68164D-FA79-4FEC-855B-A5EAA07D3725}" srcOrd="1" destOrd="0" parTransId="{42796EB2-9267-4F9B-9125-B48D57FDA735}" sibTransId="{9C393BD5-0FFF-45FA-9859-A5B70A5F4F11}"/>
    <dgm:cxn modelId="{AFD2F3BE-0815-416A-8080-EDA91A17DE9A}" type="presParOf" srcId="{698D050B-630A-40A9-92D5-585531662EAF}" destId="{059A99F5-DA0E-4219-92B9-F60F38AC131C}" srcOrd="0" destOrd="0" presId="urn:microsoft.com/office/officeart/2005/8/layout/hierarchy4"/>
    <dgm:cxn modelId="{CC0495D6-5176-4112-89B7-6B778BD3A6FD}" type="presParOf" srcId="{059A99F5-DA0E-4219-92B9-F60F38AC131C}" destId="{4950CD4D-C4CE-4E8A-87EF-C614B3A563ED}" srcOrd="0" destOrd="0" presId="urn:microsoft.com/office/officeart/2005/8/layout/hierarchy4"/>
    <dgm:cxn modelId="{2AA017F5-4FA6-412A-B80B-E82193D1A433}" type="presParOf" srcId="{059A99F5-DA0E-4219-92B9-F60F38AC131C}" destId="{671841E4-A73E-443B-BB1D-FB40641AA767}" srcOrd="1" destOrd="0" presId="urn:microsoft.com/office/officeart/2005/8/layout/hierarchy4"/>
    <dgm:cxn modelId="{AB7C0358-5826-434F-9167-B162B07EA5D5}" type="presParOf" srcId="{059A99F5-DA0E-4219-92B9-F60F38AC131C}" destId="{8C571AEA-94A2-4623-84E0-88C32F275815}" srcOrd="2" destOrd="0" presId="urn:microsoft.com/office/officeart/2005/8/layout/hierarchy4"/>
    <dgm:cxn modelId="{DADD7DF0-4094-43DA-8ACB-2CE88EA436ED}" type="presParOf" srcId="{8C571AEA-94A2-4623-84E0-88C32F275815}" destId="{74328487-4761-4AB0-B484-901DA10CF67A}" srcOrd="0" destOrd="0" presId="urn:microsoft.com/office/officeart/2005/8/layout/hierarchy4"/>
    <dgm:cxn modelId="{32492D89-C44C-40AE-9ACD-98CB168CFA08}" type="presParOf" srcId="{74328487-4761-4AB0-B484-901DA10CF67A}" destId="{F182FF42-8CC6-4AF6-8F5C-AABCF0B80BC6}" srcOrd="0" destOrd="0" presId="urn:microsoft.com/office/officeart/2005/8/layout/hierarchy4"/>
    <dgm:cxn modelId="{3E5B4007-7723-4255-BFAD-CC7CAD930D7C}" type="presParOf" srcId="{74328487-4761-4AB0-B484-901DA10CF67A}" destId="{E7DFE59A-C2CF-4F18-A187-04540B2965C9}" srcOrd="1" destOrd="0" presId="urn:microsoft.com/office/officeart/2005/8/layout/hierarchy4"/>
    <dgm:cxn modelId="{2A20C24B-025A-4CFE-9EAB-4340AE0042CE}" type="presParOf" srcId="{74328487-4761-4AB0-B484-901DA10CF67A}" destId="{3A74DA88-E04E-451D-9809-8B60A2BA74C1}" srcOrd="2" destOrd="0" presId="urn:microsoft.com/office/officeart/2005/8/layout/hierarchy4"/>
    <dgm:cxn modelId="{F017A995-CD51-4D38-9480-1E7DC9D12C28}" type="presParOf" srcId="{3A74DA88-E04E-451D-9809-8B60A2BA74C1}" destId="{18C70458-066E-49A7-8F7D-20B32E2C4D8A}" srcOrd="0" destOrd="0" presId="urn:microsoft.com/office/officeart/2005/8/layout/hierarchy4"/>
    <dgm:cxn modelId="{EE5DF45A-9B78-40AF-9AA7-5905BC7BF16F}" type="presParOf" srcId="{18C70458-066E-49A7-8F7D-20B32E2C4D8A}" destId="{D0B3116D-1D1D-48F4-AA5D-46450E522297}" srcOrd="0" destOrd="0" presId="urn:microsoft.com/office/officeart/2005/8/layout/hierarchy4"/>
    <dgm:cxn modelId="{A4C6B055-48A1-4ACD-A0E7-B342E72F1D1A}" type="presParOf" srcId="{18C70458-066E-49A7-8F7D-20B32E2C4D8A}" destId="{521319DF-E9EE-41D9-824E-46D605931796}" srcOrd="1" destOrd="0" presId="urn:microsoft.com/office/officeart/2005/8/layout/hierarchy4"/>
    <dgm:cxn modelId="{D5CC667C-0F9B-49DB-A76C-C7CC30BEFEAD}" type="presParOf" srcId="{18C70458-066E-49A7-8F7D-20B32E2C4D8A}" destId="{2872D301-37EE-434E-B372-136F5A52C38A}" srcOrd="2" destOrd="0" presId="urn:microsoft.com/office/officeart/2005/8/layout/hierarchy4"/>
    <dgm:cxn modelId="{6F895A3A-7833-4640-9ED5-163E51675AAD}" type="presParOf" srcId="{2872D301-37EE-434E-B372-136F5A52C38A}" destId="{9F77528B-3745-4E96-A7E0-B27AD14A5482}" srcOrd="0" destOrd="0" presId="urn:microsoft.com/office/officeart/2005/8/layout/hierarchy4"/>
    <dgm:cxn modelId="{E5935EA6-6B7F-4D6F-A731-D80E767331AC}" type="presParOf" srcId="{9F77528B-3745-4E96-A7E0-B27AD14A5482}" destId="{B8A0B9A5-AC68-474F-876D-8A11374DA9A1}" srcOrd="0" destOrd="0" presId="urn:microsoft.com/office/officeart/2005/8/layout/hierarchy4"/>
    <dgm:cxn modelId="{39E5ABE4-7FC9-402A-810B-E92790944FF2}" type="presParOf" srcId="{9F77528B-3745-4E96-A7E0-B27AD14A5482}" destId="{2BA6DA0A-F784-497E-8D2F-8E0B71200DA1}" srcOrd="1" destOrd="0" presId="urn:microsoft.com/office/officeart/2005/8/layout/hierarchy4"/>
    <dgm:cxn modelId="{AC87806F-F3AA-44F9-AF95-D8826B64959A}" type="presParOf" srcId="{3A74DA88-E04E-451D-9809-8B60A2BA74C1}" destId="{6E8AB727-D996-4660-9342-DC7CD44330EE}" srcOrd="1" destOrd="0" presId="urn:microsoft.com/office/officeart/2005/8/layout/hierarchy4"/>
    <dgm:cxn modelId="{7F1D9B3B-49CB-49F7-8E04-7B9A41D8C3E6}" type="presParOf" srcId="{3A74DA88-E04E-451D-9809-8B60A2BA74C1}" destId="{DBB94C8C-79F3-42AC-BAAE-222D9A1AB61F}" srcOrd="2" destOrd="0" presId="urn:microsoft.com/office/officeart/2005/8/layout/hierarchy4"/>
    <dgm:cxn modelId="{8E02BCFB-D4DB-4BC7-90CB-50A704D6DCE0}" type="presParOf" srcId="{DBB94C8C-79F3-42AC-BAAE-222D9A1AB61F}" destId="{27B12CB5-0F5C-47A0-A240-32F6C2A33DE9}" srcOrd="0" destOrd="0" presId="urn:microsoft.com/office/officeart/2005/8/layout/hierarchy4"/>
    <dgm:cxn modelId="{0813AA71-F29A-4B92-AA6C-2CB7149ECFBD}" type="presParOf" srcId="{DBB94C8C-79F3-42AC-BAAE-222D9A1AB61F}" destId="{2BAC8A01-8946-45E0-A7F5-022D5AD4510F}" srcOrd="1" destOrd="0" presId="urn:microsoft.com/office/officeart/2005/8/layout/hierarchy4"/>
    <dgm:cxn modelId="{E9E81C37-6587-43FF-B29B-6484C7ACB38B}" type="presParOf" srcId="{DBB94C8C-79F3-42AC-BAAE-222D9A1AB61F}" destId="{8913FA3E-1C18-4B80-944F-BCA2281583CF}" srcOrd="2" destOrd="0" presId="urn:microsoft.com/office/officeart/2005/8/layout/hierarchy4"/>
    <dgm:cxn modelId="{18383D2A-770A-4ABD-B20E-F906D5F446CF}" type="presParOf" srcId="{8913FA3E-1C18-4B80-944F-BCA2281583CF}" destId="{68D873DA-0EB9-49E4-8F35-45516F999548}" srcOrd="0" destOrd="0" presId="urn:microsoft.com/office/officeart/2005/8/layout/hierarchy4"/>
    <dgm:cxn modelId="{56D67702-7D5E-4444-B5D1-248BD8791E41}" type="presParOf" srcId="{68D873DA-0EB9-49E4-8F35-45516F999548}" destId="{7A5914E1-A764-401E-B27C-4F8981F2C556}" srcOrd="0" destOrd="0" presId="urn:microsoft.com/office/officeart/2005/8/layout/hierarchy4"/>
    <dgm:cxn modelId="{D9FF7B6F-672A-4D7A-B24F-5E008952167E}" type="presParOf" srcId="{68D873DA-0EB9-49E4-8F35-45516F999548}" destId="{B61A61F8-BE33-41F1-ADC4-22A56E9146EE}" srcOrd="1" destOrd="0" presId="urn:microsoft.com/office/officeart/2005/8/layout/hierarchy4"/>
    <dgm:cxn modelId="{C4033679-D793-4AE4-AD51-7A90E1AC0D7A}" type="presParOf" srcId="{3A74DA88-E04E-451D-9809-8B60A2BA74C1}" destId="{09783D95-1A71-40BF-80B2-911B1143EF44}" srcOrd="3" destOrd="0" presId="urn:microsoft.com/office/officeart/2005/8/layout/hierarchy4"/>
    <dgm:cxn modelId="{0E97274B-E9D7-4DB9-B624-B70CE6034977}" type="presParOf" srcId="{3A74DA88-E04E-451D-9809-8B60A2BA74C1}" destId="{1882508F-48DE-4985-A367-250FB4D361B4}" srcOrd="4" destOrd="0" presId="urn:microsoft.com/office/officeart/2005/8/layout/hierarchy4"/>
    <dgm:cxn modelId="{F89A6300-3BFF-4CC2-A726-A0576AEDBF99}" type="presParOf" srcId="{1882508F-48DE-4985-A367-250FB4D361B4}" destId="{0C7FC956-A3A3-412E-B21B-59B1E2D6AE05}" srcOrd="0" destOrd="0" presId="urn:microsoft.com/office/officeart/2005/8/layout/hierarchy4"/>
    <dgm:cxn modelId="{0A34E9F5-0595-4F6C-A734-0EBE78F3E0A3}" type="presParOf" srcId="{1882508F-48DE-4985-A367-250FB4D361B4}" destId="{38FFA566-3FF4-47E9-A783-B336D3587D88}" srcOrd="1" destOrd="0" presId="urn:microsoft.com/office/officeart/2005/8/layout/hierarchy4"/>
    <dgm:cxn modelId="{EA2E55D8-920C-4F9D-98EB-7A9117C674F3}" type="presParOf" srcId="{1882508F-48DE-4985-A367-250FB4D361B4}" destId="{3C6CFC62-A75A-47EC-A333-A0EB866AE370}" srcOrd="2" destOrd="0" presId="urn:microsoft.com/office/officeart/2005/8/layout/hierarchy4"/>
    <dgm:cxn modelId="{7BE5DD55-3905-4279-80A7-99D13D3DE52D}" type="presParOf" srcId="{3C6CFC62-A75A-47EC-A333-A0EB866AE370}" destId="{F01C2922-9729-4D36-A4EC-B452B0A353A5}" srcOrd="0" destOrd="0" presId="urn:microsoft.com/office/officeart/2005/8/layout/hierarchy4"/>
    <dgm:cxn modelId="{A4106D77-BD8C-4EB4-AFBF-924BF42670AC}" type="presParOf" srcId="{F01C2922-9729-4D36-A4EC-B452B0A353A5}" destId="{D39E263C-B3E0-48E2-8357-B6971488E894}" srcOrd="0" destOrd="0" presId="urn:microsoft.com/office/officeart/2005/8/layout/hierarchy4"/>
    <dgm:cxn modelId="{7D450BC3-C683-408E-A190-ACC993F1F9E1}" type="presParOf" srcId="{F01C2922-9729-4D36-A4EC-B452B0A353A5}" destId="{7405D71B-2824-4BEF-A552-8033752B4BDD}" srcOrd="1" destOrd="0" presId="urn:microsoft.com/office/officeart/2005/8/layout/hierarchy4"/>
    <dgm:cxn modelId="{B244A4CB-41CA-48F4-A2DA-AE3431B0EA12}" type="presParOf" srcId="{F01C2922-9729-4D36-A4EC-B452B0A353A5}" destId="{3B50027C-2056-4498-90D5-D42650F2CD16}" srcOrd="2" destOrd="0" presId="urn:microsoft.com/office/officeart/2005/8/layout/hierarchy4"/>
    <dgm:cxn modelId="{D6EABC51-E007-4279-8876-44A409609AB5}" type="presParOf" srcId="{3B50027C-2056-4498-90D5-D42650F2CD16}" destId="{16E60CB6-7063-4308-A26E-3E68DFB75CA1}" srcOrd="0" destOrd="0" presId="urn:microsoft.com/office/officeart/2005/8/layout/hierarchy4"/>
    <dgm:cxn modelId="{2B6A0149-F18C-4BE1-AB13-413060042DFC}" type="presParOf" srcId="{16E60CB6-7063-4308-A26E-3E68DFB75CA1}" destId="{EB3C3687-4A16-4E6B-AA27-C5B98A997898}" srcOrd="0" destOrd="0" presId="urn:microsoft.com/office/officeart/2005/8/layout/hierarchy4"/>
    <dgm:cxn modelId="{8148DE61-05C4-407D-A3FA-52C1A1A3927F}" type="presParOf" srcId="{16E60CB6-7063-4308-A26E-3E68DFB75CA1}" destId="{43F0908E-9D96-45D4-B3F2-AA473625C275}" srcOrd="1" destOrd="0" presId="urn:microsoft.com/office/officeart/2005/8/layout/hierarchy4"/>
    <dgm:cxn modelId="{7F43100B-41D5-4CD1-AD10-DBC1DF5765E4}" type="presParOf" srcId="{8C571AEA-94A2-4623-84E0-88C32F275815}" destId="{F995D4FD-9D4A-4B0E-8046-70D100E56587}" srcOrd="1" destOrd="0" presId="urn:microsoft.com/office/officeart/2005/8/layout/hierarchy4"/>
    <dgm:cxn modelId="{2FF9C5A4-CECF-41FE-B94D-8722A1D15C2D}" type="presParOf" srcId="{8C571AEA-94A2-4623-84E0-88C32F275815}" destId="{1BF78266-0DE5-47CF-B82C-E81677F5DEE8}" srcOrd="2" destOrd="0" presId="urn:microsoft.com/office/officeart/2005/8/layout/hierarchy4"/>
    <dgm:cxn modelId="{3F12387E-F0C0-42C1-B4CA-B0A50D513939}" type="presParOf" srcId="{1BF78266-0DE5-47CF-B82C-E81677F5DEE8}" destId="{91006705-6426-4BDD-9180-6DC463D95A9D}" srcOrd="0" destOrd="0" presId="urn:microsoft.com/office/officeart/2005/8/layout/hierarchy4"/>
    <dgm:cxn modelId="{DEBFBC8E-756D-42CF-ABAC-0088E61281BE}" type="presParOf" srcId="{1BF78266-0DE5-47CF-B82C-E81677F5DEE8}" destId="{13A0CD25-3DD3-476F-B893-4A0E56ED12AF}" srcOrd="1" destOrd="0" presId="urn:microsoft.com/office/officeart/2005/8/layout/hierarchy4"/>
    <dgm:cxn modelId="{BC10CB51-6DB7-4703-8C1C-0CA119C532A9}" type="presParOf" srcId="{1BF78266-0DE5-47CF-B82C-E81677F5DEE8}" destId="{6A75D69D-0323-4323-9990-82D002AAC30E}" srcOrd="2" destOrd="0" presId="urn:microsoft.com/office/officeart/2005/8/layout/hierarchy4"/>
    <dgm:cxn modelId="{ABCFE298-8C03-4050-A6A1-BD5FF443D12E}" type="presParOf" srcId="{6A75D69D-0323-4323-9990-82D002AAC30E}" destId="{CB0580E0-4FDE-44C6-A535-4E57540C6360}" srcOrd="0" destOrd="0" presId="urn:microsoft.com/office/officeart/2005/8/layout/hierarchy4"/>
    <dgm:cxn modelId="{3AED9766-3101-49BA-BEFC-D17F4E5705D6}" type="presParOf" srcId="{CB0580E0-4FDE-44C6-A535-4E57540C6360}" destId="{3B108812-4FF8-43E5-B674-6E387A0B3FE5}" srcOrd="0" destOrd="0" presId="urn:microsoft.com/office/officeart/2005/8/layout/hierarchy4"/>
    <dgm:cxn modelId="{BC6ADDFD-C593-46E2-9332-5483CBD9B862}" type="presParOf" srcId="{CB0580E0-4FDE-44C6-A535-4E57540C6360}" destId="{93430AE7-0116-4079-B35E-811633510D5A}" srcOrd="1" destOrd="0" presId="urn:microsoft.com/office/officeart/2005/8/layout/hierarchy4"/>
    <dgm:cxn modelId="{01917C91-4698-43D1-B3AB-2D1B7D8D2C6C}" type="presParOf" srcId="{CB0580E0-4FDE-44C6-A535-4E57540C6360}" destId="{6D9E3811-1939-481A-8EE7-90F9C8125369}" srcOrd="2" destOrd="0" presId="urn:microsoft.com/office/officeart/2005/8/layout/hierarchy4"/>
    <dgm:cxn modelId="{2B0C013D-C6D1-4E65-9003-1AB7BC6D975F}" type="presParOf" srcId="{6D9E3811-1939-481A-8EE7-90F9C8125369}" destId="{DC85019D-A792-4356-8347-D66089F8DB2B}" srcOrd="0" destOrd="0" presId="urn:microsoft.com/office/officeart/2005/8/layout/hierarchy4"/>
    <dgm:cxn modelId="{82A7B05B-41B1-4047-9CDB-1BA4FB740070}" type="presParOf" srcId="{DC85019D-A792-4356-8347-D66089F8DB2B}" destId="{70BC04DB-0726-4589-AB0D-AE09B6E9288A}" srcOrd="0" destOrd="0" presId="urn:microsoft.com/office/officeart/2005/8/layout/hierarchy4"/>
    <dgm:cxn modelId="{CD5206B3-9BDD-4D16-85F4-360C955B4F7F}" type="presParOf" srcId="{DC85019D-A792-4356-8347-D66089F8DB2B}" destId="{0DBCA5E5-DCEB-4CB4-B73A-782C6FD3E6BE}" srcOrd="1" destOrd="0" presId="urn:microsoft.com/office/officeart/2005/8/layout/hierarchy4"/>
    <dgm:cxn modelId="{E41BA78E-D513-4BC9-B9CD-6B18D099E515}" type="presParOf" srcId="{DC85019D-A792-4356-8347-D66089F8DB2B}" destId="{E6A9C9C2-3513-494A-892C-FCEA13B411FB}" srcOrd="2" destOrd="0" presId="urn:microsoft.com/office/officeart/2005/8/layout/hierarchy4"/>
    <dgm:cxn modelId="{CEABA0C7-5DA9-4CC8-AFB9-2DE6E681915C}" type="presParOf" srcId="{E6A9C9C2-3513-494A-892C-FCEA13B411FB}" destId="{4BF5F75A-35DB-4193-8C3B-F6F481C25191}" srcOrd="0" destOrd="0" presId="urn:microsoft.com/office/officeart/2005/8/layout/hierarchy4"/>
    <dgm:cxn modelId="{E31CE0D6-63FB-4DC7-9749-010DC4F79EDF}" type="presParOf" srcId="{4BF5F75A-35DB-4193-8C3B-F6F481C25191}" destId="{A4D8D60C-7152-46C7-A80B-2057AB4C8141}" srcOrd="0" destOrd="0" presId="urn:microsoft.com/office/officeart/2005/8/layout/hierarchy4"/>
    <dgm:cxn modelId="{CFC9720E-6467-4651-99C5-B2B29B15985E}" type="presParOf" srcId="{4BF5F75A-35DB-4193-8C3B-F6F481C25191}" destId="{8C53AC62-9757-4A81-8A2F-552AB568C33C}" srcOrd="1" destOrd="0" presId="urn:microsoft.com/office/officeart/2005/8/layout/hierarchy4"/>
    <dgm:cxn modelId="{972BAE5C-64FC-4202-A670-9478237EF30E}" type="presParOf" srcId="{698D050B-630A-40A9-92D5-585531662EAF}" destId="{0A9ABBE0-0E92-42EC-8FB3-292A11EEB250}" srcOrd="1" destOrd="0" presId="urn:microsoft.com/office/officeart/2005/8/layout/hierarchy4"/>
    <dgm:cxn modelId="{7594132C-821C-4055-A25C-51E9E3715933}" type="presParOf" srcId="{698D050B-630A-40A9-92D5-585531662EAF}" destId="{1531C8C7-4589-4137-9D0D-B9FD4707D0FE}" srcOrd="2" destOrd="0" presId="urn:microsoft.com/office/officeart/2005/8/layout/hierarchy4"/>
    <dgm:cxn modelId="{63D98E5B-2881-4774-A34B-8FD49987243C}" type="presParOf" srcId="{1531C8C7-4589-4137-9D0D-B9FD4707D0FE}" destId="{201B6027-51DA-4566-95CA-BB189C29F9FE}" srcOrd="0" destOrd="0" presId="urn:microsoft.com/office/officeart/2005/8/layout/hierarchy4"/>
    <dgm:cxn modelId="{72494B23-B05C-4724-B768-333462BCEAEE}" type="presParOf" srcId="{1531C8C7-4589-4137-9D0D-B9FD4707D0FE}" destId="{FB579860-2F7B-4311-9091-2ABED6DB4120}" srcOrd="1" destOrd="0" presId="urn:microsoft.com/office/officeart/2005/8/layout/hierarchy4"/>
    <dgm:cxn modelId="{529DA058-EC8B-4260-9500-BC2B88A133F1}" type="presParOf" srcId="{1531C8C7-4589-4137-9D0D-B9FD4707D0FE}" destId="{E51E378D-A510-4661-8BA8-6E0602C59E86}" srcOrd="2" destOrd="0" presId="urn:microsoft.com/office/officeart/2005/8/layout/hierarchy4"/>
    <dgm:cxn modelId="{9AB78520-CAEF-46B3-8F36-4D57A569A172}" type="presParOf" srcId="{E51E378D-A510-4661-8BA8-6E0602C59E86}" destId="{EEAE32F5-8459-4530-827A-BCE23AB2CE6D}" srcOrd="0" destOrd="0" presId="urn:microsoft.com/office/officeart/2005/8/layout/hierarchy4"/>
    <dgm:cxn modelId="{984D00E6-44EA-4D62-967D-E0A080956B33}" type="presParOf" srcId="{EEAE32F5-8459-4530-827A-BCE23AB2CE6D}" destId="{E8C9A472-228A-442D-BE15-D30E01BDFF2C}" srcOrd="0" destOrd="0" presId="urn:microsoft.com/office/officeart/2005/8/layout/hierarchy4"/>
    <dgm:cxn modelId="{A99B86CD-DFF8-41FC-8C2F-148E20ADF5D0}" type="presParOf" srcId="{EEAE32F5-8459-4530-827A-BCE23AB2CE6D}" destId="{B701BA08-4682-414C-8500-D3E0939E3C34}" srcOrd="1" destOrd="0" presId="urn:microsoft.com/office/officeart/2005/8/layout/hierarchy4"/>
    <dgm:cxn modelId="{2AA37CAB-8B1D-4D7B-ABA1-A1846D938187}" type="presParOf" srcId="{EEAE32F5-8459-4530-827A-BCE23AB2CE6D}" destId="{B426237C-4E1C-42D4-AF5A-666CDD17BA0E}" srcOrd="2" destOrd="0" presId="urn:microsoft.com/office/officeart/2005/8/layout/hierarchy4"/>
    <dgm:cxn modelId="{085FD36E-FF07-4BF5-B7A6-866C5FC56BC0}" type="presParOf" srcId="{B426237C-4E1C-42D4-AF5A-666CDD17BA0E}" destId="{CC7B068B-93F2-49B2-8426-3875840A0008}" srcOrd="0" destOrd="0" presId="urn:microsoft.com/office/officeart/2005/8/layout/hierarchy4"/>
    <dgm:cxn modelId="{DF98644F-7DEE-4702-A610-913E437A9B1D}" type="presParOf" srcId="{CC7B068B-93F2-49B2-8426-3875840A0008}" destId="{F45AFA92-FDA3-400A-B41B-F0864698DCB7}" srcOrd="0" destOrd="0" presId="urn:microsoft.com/office/officeart/2005/8/layout/hierarchy4"/>
    <dgm:cxn modelId="{856A4C24-7A1F-4AF2-9BE3-77608A3185E7}" type="presParOf" srcId="{CC7B068B-93F2-49B2-8426-3875840A0008}" destId="{055B3575-6756-4D4C-9AC8-7702777437AC}" srcOrd="1" destOrd="0" presId="urn:microsoft.com/office/officeart/2005/8/layout/hierarchy4"/>
    <dgm:cxn modelId="{263FE98C-7E27-47AB-9FE5-478D72AA9688}" type="presParOf" srcId="{CC7B068B-93F2-49B2-8426-3875840A0008}" destId="{649546B5-B23A-482E-8CD7-37C93A7654E6}" srcOrd="2" destOrd="0" presId="urn:microsoft.com/office/officeart/2005/8/layout/hierarchy4"/>
    <dgm:cxn modelId="{9A492279-9D51-4D42-BC0D-640430C69B5A}" type="presParOf" srcId="{649546B5-B23A-482E-8CD7-37C93A7654E6}" destId="{1ABC8552-B865-4849-8D91-015274B0AC12}" srcOrd="0" destOrd="0" presId="urn:microsoft.com/office/officeart/2005/8/layout/hierarchy4"/>
    <dgm:cxn modelId="{239F83E6-5177-4395-B167-48F3A98E6BD3}" type="presParOf" srcId="{1ABC8552-B865-4849-8D91-015274B0AC12}" destId="{F537872D-75F5-4189-85DC-9F9D148090F8}" srcOrd="0" destOrd="0" presId="urn:microsoft.com/office/officeart/2005/8/layout/hierarchy4"/>
    <dgm:cxn modelId="{802C54C3-A7A8-4550-B890-003DD27CF79D}" type="presParOf" srcId="{1ABC8552-B865-4849-8D91-015274B0AC12}" destId="{F99F6BCA-7C74-428C-AEDF-314E08EB3D5E}" srcOrd="1" destOrd="0" presId="urn:microsoft.com/office/officeart/2005/8/layout/hierarchy4"/>
    <dgm:cxn modelId="{FC328050-56E8-4F3A-9B4E-B57D4D919F2A}" type="presParOf" srcId="{1ABC8552-B865-4849-8D91-015274B0AC12}" destId="{171EFA14-E94A-47C2-BB55-F5C24BB74B1D}" srcOrd="2" destOrd="0" presId="urn:microsoft.com/office/officeart/2005/8/layout/hierarchy4"/>
    <dgm:cxn modelId="{3322DFBA-53FA-4203-8CA5-A9E5159B75D2}" type="presParOf" srcId="{171EFA14-E94A-47C2-BB55-F5C24BB74B1D}" destId="{FD546AC6-93D5-4599-BBC4-A74B8474E34D}" srcOrd="0" destOrd="0" presId="urn:microsoft.com/office/officeart/2005/8/layout/hierarchy4"/>
    <dgm:cxn modelId="{FC81CB38-6F59-4B37-9AE4-2607D9882271}" type="presParOf" srcId="{FD546AC6-93D5-4599-BBC4-A74B8474E34D}" destId="{09E8B7D3-6DC5-48DF-94EA-477FACD8A814}" srcOrd="0" destOrd="0" presId="urn:microsoft.com/office/officeart/2005/8/layout/hierarchy4"/>
    <dgm:cxn modelId="{B19F4B3C-E13F-4691-9C60-EB0BA2619AC3}" type="presParOf" srcId="{FD546AC6-93D5-4599-BBC4-A74B8474E34D}" destId="{4E0C7D8D-BE7E-42BC-9FD3-FF8EBE6BF150}" srcOrd="1" destOrd="0" presId="urn:microsoft.com/office/officeart/2005/8/layout/hierarchy4"/>
    <dgm:cxn modelId="{B94AAF5D-5B43-4778-B0C3-0FCAA2637C06}" type="presParOf" srcId="{649546B5-B23A-482E-8CD7-37C93A7654E6}" destId="{7EE4C406-4B12-4F4C-9D17-E023E20A271E}" srcOrd="1" destOrd="0" presId="urn:microsoft.com/office/officeart/2005/8/layout/hierarchy4"/>
    <dgm:cxn modelId="{4FCE1977-F187-4C63-97E8-22B4BB70C35F}" type="presParOf" srcId="{649546B5-B23A-482E-8CD7-37C93A7654E6}" destId="{DCCB1E4C-7A3D-41D6-802E-6D58F990702B}" srcOrd="2" destOrd="0" presId="urn:microsoft.com/office/officeart/2005/8/layout/hierarchy4"/>
    <dgm:cxn modelId="{0C13005B-BBF3-4783-9305-3E84EC6BCBBE}" type="presParOf" srcId="{DCCB1E4C-7A3D-41D6-802E-6D58F990702B}" destId="{BEE4CA7B-96E9-4D37-9BFD-96C2AAE37A17}" srcOrd="0" destOrd="0" presId="urn:microsoft.com/office/officeart/2005/8/layout/hierarchy4"/>
    <dgm:cxn modelId="{B68931C7-5345-446F-8BA5-2E46136C8196}" type="presParOf" srcId="{DCCB1E4C-7A3D-41D6-802E-6D58F990702B}" destId="{9A93C476-E69F-47E1-BBED-0F2E5BB66B66}" srcOrd="1" destOrd="0" presId="urn:microsoft.com/office/officeart/2005/8/layout/hierarchy4"/>
    <dgm:cxn modelId="{EC4BD183-69E6-43B4-9C45-D5103EE46FEC}" type="presParOf" srcId="{649546B5-B23A-482E-8CD7-37C93A7654E6}" destId="{F9C06A93-B345-4118-A7B2-DA5577F22388}" srcOrd="3" destOrd="0" presId="urn:microsoft.com/office/officeart/2005/8/layout/hierarchy4"/>
    <dgm:cxn modelId="{DFF08D4B-3B76-4EB3-A7BE-93DF3F134341}" type="presParOf" srcId="{649546B5-B23A-482E-8CD7-37C93A7654E6}" destId="{22F16E3D-3246-4BD2-A366-69601CDF9144}" srcOrd="4" destOrd="0" presId="urn:microsoft.com/office/officeart/2005/8/layout/hierarchy4"/>
    <dgm:cxn modelId="{2E54F4D1-5A1B-428C-B986-821D9549C2B2}" type="presParOf" srcId="{22F16E3D-3246-4BD2-A366-69601CDF9144}" destId="{11705A43-C7E0-42A3-A50F-30853D2CB881}" srcOrd="0" destOrd="0" presId="urn:microsoft.com/office/officeart/2005/8/layout/hierarchy4"/>
    <dgm:cxn modelId="{F853CCCD-5E07-4563-BCDE-7CB1FDE0892A}" type="presParOf" srcId="{22F16E3D-3246-4BD2-A366-69601CDF9144}" destId="{99BB21FD-7BED-4B02-86AC-0B51E7C25863}" srcOrd="1" destOrd="0" presId="urn:microsoft.com/office/officeart/2005/8/layout/hierarchy4"/>
    <dgm:cxn modelId="{8A5DE6E6-3AD3-4F7F-8B4C-E4149A38B9EA}" type="presParOf" srcId="{649546B5-B23A-482E-8CD7-37C93A7654E6}" destId="{67BC0107-F09A-4583-AB7A-DD09D4D71BC9}" srcOrd="5" destOrd="0" presId="urn:microsoft.com/office/officeart/2005/8/layout/hierarchy4"/>
    <dgm:cxn modelId="{4DFE72D0-7A43-44F2-955A-A91DDA39ED28}" type="presParOf" srcId="{649546B5-B23A-482E-8CD7-37C93A7654E6}" destId="{D99BD5EF-0431-49D8-9B0D-2C44D49AE99E}" srcOrd="6" destOrd="0" presId="urn:microsoft.com/office/officeart/2005/8/layout/hierarchy4"/>
    <dgm:cxn modelId="{6FA7B9C1-A9EE-445E-A1F5-79BA13FF620D}" type="presParOf" srcId="{D99BD5EF-0431-49D8-9B0D-2C44D49AE99E}" destId="{8E1C42FC-911A-47EC-ACAE-DEAB6F650A1B}" srcOrd="0" destOrd="0" presId="urn:microsoft.com/office/officeart/2005/8/layout/hierarchy4"/>
    <dgm:cxn modelId="{C8CEFAD6-A613-4EEA-BBE7-87E10230084F}" type="presParOf" srcId="{D99BD5EF-0431-49D8-9B0D-2C44D49AE99E}" destId="{843885D9-358F-4844-97F8-46DB2D5107A1}" srcOrd="1" destOrd="0" presId="urn:microsoft.com/office/officeart/2005/8/layout/hierarchy4"/>
    <dgm:cxn modelId="{0A4A6ED0-ABC1-49DB-A34A-47CE5EFA2121}" type="presParOf" srcId="{649546B5-B23A-482E-8CD7-37C93A7654E6}" destId="{2998D2A1-7088-C541-AEEB-36C25859F14A}" srcOrd="7" destOrd="0" presId="urn:microsoft.com/office/officeart/2005/8/layout/hierarchy4"/>
    <dgm:cxn modelId="{49AB2E93-88B4-4E9C-BC32-A57D84239ACA}" type="presParOf" srcId="{649546B5-B23A-482E-8CD7-37C93A7654E6}" destId="{21F52351-5042-7846-A43D-79D0BF7078C1}" srcOrd="8" destOrd="0" presId="urn:microsoft.com/office/officeart/2005/8/layout/hierarchy4"/>
    <dgm:cxn modelId="{4236BE5B-CF58-47F1-A9D4-EB98FEB3A61D}" type="presParOf" srcId="{21F52351-5042-7846-A43D-79D0BF7078C1}" destId="{615CFB9A-961C-9C40-9824-8CC447C15D75}" srcOrd="0" destOrd="0" presId="urn:microsoft.com/office/officeart/2005/8/layout/hierarchy4"/>
    <dgm:cxn modelId="{8D2395E4-1300-4F56-9769-3636C21B153A}" type="presParOf" srcId="{21F52351-5042-7846-A43D-79D0BF7078C1}" destId="{BF3C0D70-B478-CA4A-986D-1333A4E4F3A5}" srcOrd="1" destOrd="0" presId="urn:microsoft.com/office/officeart/2005/8/layout/hierarchy4"/>
    <dgm:cxn modelId="{903E1EDA-1486-4060-8E78-164D66B34143}" type="presParOf" srcId="{21F52351-5042-7846-A43D-79D0BF7078C1}" destId="{E8DE1F64-8B40-1A40-AC49-99199FF805EA}" srcOrd="2" destOrd="0" presId="urn:microsoft.com/office/officeart/2005/8/layout/hierarchy4"/>
    <dgm:cxn modelId="{4E6C852C-42AF-4ECE-8BCF-B3B0DEC7C1BB}" type="presParOf" srcId="{E8DE1F64-8B40-1A40-AC49-99199FF805EA}" destId="{5CD462F0-999F-204A-B46D-2C7E13CF15E3}" srcOrd="0" destOrd="0" presId="urn:microsoft.com/office/officeart/2005/8/layout/hierarchy4"/>
    <dgm:cxn modelId="{9E159717-2E69-4C28-AF9F-59D2C68D8529}" type="presParOf" srcId="{5CD462F0-999F-204A-B46D-2C7E13CF15E3}" destId="{6932F080-90A6-4044-9DFD-F9EC1C4A3769}" srcOrd="0" destOrd="0" presId="urn:microsoft.com/office/officeart/2005/8/layout/hierarchy4"/>
    <dgm:cxn modelId="{055EB637-11F9-42B5-A1B9-E0E0AE1D0131}" type="presParOf" srcId="{5CD462F0-999F-204A-B46D-2C7E13CF15E3}" destId="{0B27742C-4A49-884C-B99F-064E76C55E3D}" srcOrd="1" destOrd="0" presId="urn:microsoft.com/office/officeart/2005/8/layout/hierarchy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841BF-B7C6-4BFC-BB36-33919F9ACB7F}">
      <dsp:nvSpPr>
        <dsp:cNvPr id="0" name=""/>
        <dsp:cNvSpPr/>
      </dsp:nvSpPr>
      <dsp:spPr>
        <a:xfrm>
          <a:off x="1025" y="0"/>
          <a:ext cx="2666348" cy="4824412"/>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ahoma" pitchFamily="34" charset="0"/>
              <a:ea typeface="Tahoma" pitchFamily="34" charset="0"/>
              <a:cs typeface="Tahoma" pitchFamily="34" charset="0"/>
            </a:rPr>
            <a:t>Stratégie monétaire</a:t>
          </a:r>
          <a:endParaRPr lang="fr-FR" sz="1800" kern="1200" dirty="0">
            <a:solidFill>
              <a:schemeClr val="tx1"/>
            </a:solidFill>
            <a:latin typeface="Tahoma" pitchFamily="34" charset="0"/>
            <a:ea typeface="Tahoma" pitchFamily="34" charset="0"/>
            <a:cs typeface="Tahoma" pitchFamily="34" charset="0"/>
          </a:endParaRPr>
        </a:p>
      </dsp:txBody>
      <dsp:txXfrm>
        <a:off x="1025" y="0"/>
        <a:ext cx="2666348" cy="1447323"/>
      </dsp:txXfrm>
    </dsp:sp>
    <dsp:sp modelId="{7D6D0795-D28B-4847-BAD2-6ED7861618E4}">
      <dsp:nvSpPr>
        <dsp:cNvPr id="0" name=""/>
        <dsp:cNvSpPr/>
      </dsp:nvSpPr>
      <dsp:spPr>
        <a:xfrm>
          <a:off x="181793" y="1262724"/>
          <a:ext cx="2303704" cy="3134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Mise en circulation et entretien de la monnaie fiduciaire</a:t>
          </a:r>
        </a:p>
        <a:p>
          <a:pPr lvl="0" algn="l" defTabSz="622300">
            <a:lnSpc>
              <a:spcPct val="90000"/>
            </a:lnSpc>
            <a:spcBef>
              <a:spcPct val="0"/>
            </a:spcBef>
            <a:spcAft>
              <a:spcPct val="35000"/>
            </a:spcAft>
          </a:pPr>
          <a:endParaRPr lang="fr-FR" sz="1400" kern="1200" dirty="0" smtClean="0">
            <a:solidFill>
              <a:schemeClr val="bg2"/>
            </a:solidFill>
            <a:latin typeface="Tahoma" pitchFamily="34" charset="0"/>
            <a:ea typeface="Tahoma" pitchFamily="34" charset="0"/>
            <a:cs typeface="Tahoma" pitchFamily="34" charset="0"/>
          </a:endParaRPr>
        </a:p>
        <a:p>
          <a:pPr lvl="0" algn="l" defTabSz="6223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Conduite de la politique monétaire</a:t>
          </a:r>
        </a:p>
      </dsp:txBody>
      <dsp:txXfrm>
        <a:off x="181793" y="1262724"/>
        <a:ext cx="2303704" cy="3134511"/>
      </dsp:txXfrm>
    </dsp:sp>
    <dsp:sp modelId="{F78675BE-E19D-488C-BB5F-6DEB820073E5}">
      <dsp:nvSpPr>
        <dsp:cNvPr id="0" name=""/>
        <dsp:cNvSpPr/>
      </dsp:nvSpPr>
      <dsp:spPr>
        <a:xfrm>
          <a:off x="2867350" y="0"/>
          <a:ext cx="2666348" cy="4824412"/>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ahoma" pitchFamily="34" charset="0"/>
              <a:ea typeface="Tahoma" pitchFamily="34" charset="0"/>
              <a:cs typeface="Tahoma" pitchFamily="34" charset="0"/>
            </a:rPr>
            <a:t>Stabilité financière</a:t>
          </a:r>
          <a:endParaRPr lang="fr-FR" sz="1800" kern="1200" dirty="0">
            <a:solidFill>
              <a:schemeClr val="tx1"/>
            </a:solidFill>
            <a:latin typeface="Tahoma" pitchFamily="34" charset="0"/>
            <a:ea typeface="Tahoma" pitchFamily="34" charset="0"/>
            <a:cs typeface="Tahoma" pitchFamily="34" charset="0"/>
          </a:endParaRPr>
        </a:p>
      </dsp:txBody>
      <dsp:txXfrm>
        <a:off x="2867350" y="0"/>
        <a:ext cx="2666348" cy="1447323"/>
      </dsp:txXfrm>
    </dsp:sp>
    <dsp:sp modelId="{1867EFFE-3F89-48AE-91FC-91485254E79D}">
      <dsp:nvSpPr>
        <dsp:cNvPr id="0" name=""/>
        <dsp:cNvSpPr/>
      </dsp:nvSpPr>
      <dsp:spPr>
        <a:xfrm>
          <a:off x="3178950" y="1254712"/>
          <a:ext cx="2043404" cy="313391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Surveillance des systèmes et moyens de paiement</a:t>
          </a:r>
        </a:p>
        <a:p>
          <a:pPr lvl="0" algn="l" defTabSz="6223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Production d’informations pour la communauté bancaire</a:t>
          </a:r>
        </a:p>
        <a:p>
          <a:pPr lvl="0" algn="l" defTabSz="6223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Relais des autorités nationales de supervision et de règlementation bancaire et financière</a:t>
          </a:r>
        </a:p>
        <a:p>
          <a:pPr lvl="0" algn="l" defTabSz="622300">
            <a:lnSpc>
              <a:spcPct val="90000"/>
            </a:lnSpc>
            <a:spcBef>
              <a:spcPct val="0"/>
            </a:spcBef>
            <a:spcAft>
              <a:spcPct val="35000"/>
            </a:spcAft>
          </a:pPr>
          <a:endParaRPr lang="fr-FR" sz="1400" kern="1200" dirty="0" smtClean="0">
            <a:solidFill>
              <a:schemeClr val="tx1"/>
            </a:solidFill>
            <a:latin typeface="Tahoma" pitchFamily="34" charset="0"/>
            <a:ea typeface="Tahoma" pitchFamily="34" charset="0"/>
            <a:cs typeface="Tahoma" pitchFamily="34" charset="0"/>
          </a:endParaRPr>
        </a:p>
      </dsp:txBody>
      <dsp:txXfrm>
        <a:off x="3178950" y="1254712"/>
        <a:ext cx="2043404" cy="3133910"/>
      </dsp:txXfrm>
    </dsp:sp>
    <dsp:sp modelId="{A30F4BFC-F775-43CB-84E1-F4BE84B0A039}">
      <dsp:nvSpPr>
        <dsp:cNvPr id="0" name=""/>
        <dsp:cNvSpPr/>
      </dsp:nvSpPr>
      <dsp:spPr>
        <a:xfrm>
          <a:off x="5733675" y="0"/>
          <a:ext cx="2666348" cy="4824412"/>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ahoma" pitchFamily="34" charset="0"/>
              <a:ea typeface="Tahoma" pitchFamily="34" charset="0"/>
              <a:cs typeface="Tahoma" pitchFamily="34" charset="0"/>
            </a:rPr>
            <a:t>Services à l’économie</a:t>
          </a:r>
          <a:endParaRPr lang="fr-FR" sz="1800" kern="1200" dirty="0">
            <a:solidFill>
              <a:schemeClr val="tx1"/>
            </a:solidFill>
            <a:latin typeface="Tahoma" pitchFamily="34" charset="0"/>
            <a:ea typeface="Tahoma" pitchFamily="34" charset="0"/>
            <a:cs typeface="Tahoma" pitchFamily="34" charset="0"/>
          </a:endParaRPr>
        </a:p>
      </dsp:txBody>
      <dsp:txXfrm>
        <a:off x="5733675" y="0"/>
        <a:ext cx="2666348" cy="1447323"/>
      </dsp:txXfrm>
    </dsp:sp>
    <dsp:sp modelId="{2CE756B5-5BCA-4158-B0E7-ED3E61D9E12B}">
      <dsp:nvSpPr>
        <dsp:cNvPr id="0" name=""/>
        <dsp:cNvSpPr/>
      </dsp:nvSpPr>
      <dsp:spPr>
        <a:xfrm>
          <a:off x="5942440" y="1252373"/>
          <a:ext cx="2133079" cy="31346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endParaRPr lang="fr-FR" sz="1200" kern="1200" dirty="0" smtClean="0">
            <a:solidFill>
              <a:schemeClr val="tx1"/>
            </a:solidFill>
            <a:latin typeface="Tahoma" pitchFamily="34" charset="0"/>
            <a:ea typeface="Tahoma" pitchFamily="34" charset="0"/>
            <a:cs typeface="Tahoma" pitchFamily="34" charset="0"/>
          </a:endParaRP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Observatoire économique et financier</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Cotation des entreprises</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Médiation du crédit aux entreprises</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Information au public</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Surendettement</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Élaboration de la balance des paiements</a:t>
          </a:r>
        </a:p>
        <a:p>
          <a:pPr lvl="0" algn="l" defTabSz="533400">
            <a:lnSpc>
              <a:spcPct val="90000"/>
            </a:lnSpc>
            <a:spcBef>
              <a:spcPct val="0"/>
            </a:spcBef>
            <a:spcAft>
              <a:spcPct val="35000"/>
            </a:spcAft>
          </a:pPr>
          <a:r>
            <a:rPr lang="fr-FR" sz="1400" kern="1200" dirty="0" smtClean="0">
              <a:solidFill>
                <a:schemeClr val="bg2"/>
              </a:solidFill>
              <a:latin typeface="Tahoma" pitchFamily="34" charset="0"/>
              <a:ea typeface="Tahoma" pitchFamily="34" charset="0"/>
              <a:cs typeface="Tahoma" pitchFamily="34" charset="0"/>
            </a:rPr>
            <a:t>- Gestion des comptes du Trésor public</a:t>
          </a:r>
        </a:p>
        <a:p>
          <a:pPr lvl="0" algn="l" defTabSz="533400">
            <a:lnSpc>
              <a:spcPct val="90000"/>
            </a:lnSpc>
            <a:spcBef>
              <a:spcPct val="0"/>
            </a:spcBef>
            <a:spcAft>
              <a:spcPct val="35000"/>
            </a:spcAft>
          </a:pPr>
          <a:endParaRPr lang="fr-FR" sz="1400" kern="1200" dirty="0">
            <a:solidFill>
              <a:schemeClr val="tx1"/>
            </a:solidFill>
            <a:latin typeface="Tahoma" pitchFamily="34" charset="0"/>
            <a:ea typeface="Tahoma" pitchFamily="34" charset="0"/>
            <a:cs typeface="Tahoma" pitchFamily="34" charset="0"/>
          </a:endParaRPr>
        </a:p>
      </dsp:txBody>
      <dsp:txXfrm>
        <a:off x="5942440" y="1252373"/>
        <a:ext cx="2133079" cy="31346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0CD4D-C4CE-4E8A-87EF-C614B3A563ED}">
      <dsp:nvSpPr>
        <dsp:cNvPr id="0" name=""/>
        <dsp:cNvSpPr/>
      </dsp:nvSpPr>
      <dsp:spPr>
        <a:xfrm>
          <a:off x="3023" y="1476"/>
          <a:ext cx="3638616" cy="83646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Groupes bancaires nationaux</a:t>
          </a:r>
        </a:p>
      </dsp:txBody>
      <dsp:txXfrm>
        <a:off x="3023" y="1476"/>
        <a:ext cx="3638616" cy="836463"/>
      </dsp:txXfrm>
    </dsp:sp>
    <dsp:sp modelId="{F182FF42-8CC6-4AF6-8F5C-AABCF0B80BC6}">
      <dsp:nvSpPr>
        <dsp:cNvPr id="0" name=""/>
        <dsp:cNvSpPr/>
      </dsp:nvSpPr>
      <dsp:spPr>
        <a:xfrm>
          <a:off x="3023" y="923113"/>
          <a:ext cx="2692296" cy="83646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Groupe BPCE</a:t>
          </a:r>
        </a:p>
      </dsp:txBody>
      <dsp:txXfrm>
        <a:off x="3023" y="923113"/>
        <a:ext cx="2692296" cy="836463"/>
      </dsp:txXfrm>
    </dsp:sp>
    <dsp:sp modelId="{D0B3116D-1D1D-48F4-AA5D-46450E522297}">
      <dsp:nvSpPr>
        <dsp:cNvPr id="0" name=""/>
        <dsp:cNvSpPr/>
      </dsp:nvSpPr>
      <dsp:spPr>
        <a:xfrm>
          <a:off x="0" y="1845524"/>
          <a:ext cx="872988" cy="83646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Réseau BRED/BP</a:t>
          </a:r>
        </a:p>
      </dsp:txBody>
      <dsp:txXfrm>
        <a:off x="0" y="1845524"/>
        <a:ext cx="872988" cy="836463"/>
      </dsp:txXfrm>
    </dsp:sp>
    <dsp:sp modelId="{B8A0B9A5-AC68-474F-876D-8A11374DA9A1}">
      <dsp:nvSpPr>
        <dsp:cNvPr id="0" name=""/>
        <dsp:cNvSpPr/>
      </dsp:nvSpPr>
      <dsp:spPr>
        <a:xfrm>
          <a:off x="3023" y="2727699"/>
          <a:ext cx="872988" cy="8364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CASDEN Banque Populaire</a:t>
          </a:r>
        </a:p>
      </dsp:txBody>
      <dsp:txXfrm>
        <a:off x="3023" y="2727699"/>
        <a:ext cx="872988" cy="836463"/>
      </dsp:txXfrm>
    </dsp:sp>
    <dsp:sp modelId="{27B12CB5-0F5C-47A0-A240-32F6C2A33DE9}">
      <dsp:nvSpPr>
        <dsp:cNvPr id="0" name=""/>
        <dsp:cNvSpPr/>
      </dsp:nvSpPr>
      <dsp:spPr>
        <a:xfrm>
          <a:off x="912677" y="1844749"/>
          <a:ext cx="872988" cy="83646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CE </a:t>
          </a:r>
        </a:p>
        <a:p>
          <a:pPr lvl="0" algn="ctr" defTabSz="666750">
            <a:lnSpc>
              <a:spcPct val="90000"/>
            </a:lnSpc>
            <a:spcBef>
              <a:spcPct val="0"/>
            </a:spcBef>
            <a:spcAft>
              <a:spcPct val="35000"/>
            </a:spcAft>
          </a:pPr>
          <a:r>
            <a:rPr lang="fr-FR" sz="1500" kern="1200" dirty="0" smtClean="0"/>
            <a:t>IDF</a:t>
          </a:r>
          <a:endParaRPr lang="fr-FR" sz="1500" kern="1200" dirty="0"/>
        </a:p>
      </dsp:txBody>
      <dsp:txXfrm>
        <a:off x="912677" y="1844749"/>
        <a:ext cx="872988" cy="836463"/>
      </dsp:txXfrm>
    </dsp:sp>
    <dsp:sp modelId="{7A5914E1-A764-401E-B27C-4F8981F2C556}">
      <dsp:nvSpPr>
        <dsp:cNvPr id="0" name=""/>
        <dsp:cNvSpPr/>
      </dsp:nvSpPr>
      <dsp:spPr>
        <a:xfrm>
          <a:off x="912677" y="2740589"/>
          <a:ext cx="872988" cy="8364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Banque de Tahiti</a:t>
          </a:r>
        </a:p>
      </dsp:txBody>
      <dsp:txXfrm>
        <a:off x="912677" y="2740589"/>
        <a:ext cx="872988" cy="836463"/>
      </dsp:txXfrm>
    </dsp:sp>
    <dsp:sp modelId="{0C7FC956-A3A3-412E-B21B-59B1E2D6AE05}">
      <dsp:nvSpPr>
        <dsp:cNvPr id="0" name=""/>
        <dsp:cNvSpPr/>
      </dsp:nvSpPr>
      <dsp:spPr>
        <a:xfrm>
          <a:off x="1822332" y="1844749"/>
          <a:ext cx="872988" cy="836463"/>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Réseau NATIXIS</a:t>
          </a:r>
          <a:endParaRPr lang="fr-FR" sz="1500" kern="1200" dirty="0"/>
        </a:p>
      </dsp:txBody>
      <dsp:txXfrm>
        <a:off x="1822332" y="1844749"/>
        <a:ext cx="872988" cy="836463"/>
      </dsp:txXfrm>
    </dsp:sp>
    <dsp:sp modelId="{D39E263C-B3E0-48E2-8357-B6971488E894}">
      <dsp:nvSpPr>
        <dsp:cNvPr id="0" name=""/>
        <dsp:cNvSpPr/>
      </dsp:nvSpPr>
      <dsp:spPr>
        <a:xfrm>
          <a:off x="1822332" y="2766386"/>
          <a:ext cx="872988" cy="83646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fr-FR" sz="1300" kern="1200" dirty="0"/>
        </a:p>
      </dsp:txBody>
      <dsp:txXfrm>
        <a:off x="1822332" y="2766386"/>
        <a:ext cx="872988" cy="836463"/>
      </dsp:txXfrm>
    </dsp:sp>
    <dsp:sp modelId="{EB3C3687-4A16-4E6B-AA27-C5B98A997898}">
      <dsp:nvSpPr>
        <dsp:cNvPr id="0" name=""/>
        <dsp:cNvSpPr/>
      </dsp:nvSpPr>
      <dsp:spPr>
        <a:xfrm>
          <a:off x="1822332" y="3688022"/>
          <a:ext cx="872988" cy="836463"/>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BPCE</a:t>
          </a:r>
        </a:p>
        <a:p>
          <a:pPr lvl="0" algn="ctr" defTabSz="577850">
            <a:lnSpc>
              <a:spcPct val="90000"/>
            </a:lnSpc>
            <a:spcBef>
              <a:spcPct val="0"/>
            </a:spcBef>
            <a:spcAft>
              <a:spcPct val="35000"/>
            </a:spcAft>
          </a:pPr>
          <a:r>
            <a:rPr lang="fr-FR" sz="1300" kern="1200" dirty="0" smtClean="0"/>
            <a:t>Lease </a:t>
          </a:r>
          <a:r>
            <a:rPr lang="fr-FR" sz="1300" kern="1200" dirty="0"/>
            <a:t>Tahiti</a:t>
          </a:r>
        </a:p>
      </dsp:txBody>
      <dsp:txXfrm>
        <a:off x="1822332" y="3688022"/>
        <a:ext cx="872988" cy="836463"/>
      </dsp:txXfrm>
    </dsp:sp>
    <dsp:sp modelId="{91006705-6426-4BDD-9180-6DC463D95A9D}">
      <dsp:nvSpPr>
        <dsp:cNvPr id="0" name=""/>
        <dsp:cNvSpPr/>
      </dsp:nvSpPr>
      <dsp:spPr>
        <a:xfrm>
          <a:off x="2768651" y="923113"/>
          <a:ext cx="872988" cy="83646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Groupe SG</a:t>
          </a:r>
        </a:p>
      </dsp:txBody>
      <dsp:txXfrm>
        <a:off x="2768651" y="923113"/>
        <a:ext cx="872988" cy="836463"/>
      </dsp:txXfrm>
    </dsp:sp>
    <dsp:sp modelId="{3B108812-4FF8-43E5-B674-6E387A0B3FE5}">
      <dsp:nvSpPr>
        <dsp:cNvPr id="0" name=""/>
        <dsp:cNvSpPr/>
      </dsp:nvSpPr>
      <dsp:spPr>
        <a:xfrm>
          <a:off x="2834806" y="1828801"/>
          <a:ext cx="872988" cy="83646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fr-FR" sz="1500" kern="1200" dirty="0"/>
        </a:p>
      </dsp:txBody>
      <dsp:txXfrm>
        <a:off x="2834806" y="1828801"/>
        <a:ext cx="872988" cy="836463"/>
      </dsp:txXfrm>
    </dsp:sp>
    <dsp:sp modelId="{70BC04DB-0726-4589-AB0D-AE09B6E9288A}">
      <dsp:nvSpPr>
        <dsp:cNvPr id="0" name=""/>
        <dsp:cNvSpPr/>
      </dsp:nvSpPr>
      <dsp:spPr>
        <a:xfrm>
          <a:off x="2768651" y="2766386"/>
          <a:ext cx="872988" cy="83646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Banque de Polynésie</a:t>
          </a:r>
        </a:p>
      </dsp:txBody>
      <dsp:txXfrm>
        <a:off x="2768651" y="2766386"/>
        <a:ext cx="872988" cy="836463"/>
      </dsp:txXfrm>
    </dsp:sp>
    <dsp:sp modelId="{A4D8D60C-7152-46C7-A80B-2057AB4C8141}">
      <dsp:nvSpPr>
        <dsp:cNvPr id="0" name=""/>
        <dsp:cNvSpPr/>
      </dsp:nvSpPr>
      <dsp:spPr>
        <a:xfrm>
          <a:off x="2768651" y="3688022"/>
          <a:ext cx="872988" cy="83646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err="1" smtClean="0"/>
            <a:t>Sogelease</a:t>
          </a:r>
          <a:r>
            <a:rPr lang="fr-FR" sz="1300" kern="1200" dirty="0" smtClean="0"/>
            <a:t> BDP</a:t>
          </a:r>
          <a:endParaRPr lang="fr-FR" sz="1300" kern="1200" dirty="0"/>
        </a:p>
      </dsp:txBody>
      <dsp:txXfrm>
        <a:off x="2768651" y="3688022"/>
        <a:ext cx="872988" cy="836463"/>
      </dsp:txXfrm>
    </dsp:sp>
    <dsp:sp modelId="{201B6027-51DA-4566-95CA-BB189C29F9FE}">
      <dsp:nvSpPr>
        <dsp:cNvPr id="0" name=""/>
        <dsp:cNvSpPr/>
      </dsp:nvSpPr>
      <dsp:spPr>
        <a:xfrm>
          <a:off x="3788302" y="1476"/>
          <a:ext cx="4438273" cy="83646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Autres</a:t>
          </a:r>
        </a:p>
      </dsp:txBody>
      <dsp:txXfrm>
        <a:off x="3788302" y="1476"/>
        <a:ext cx="4438273" cy="836463"/>
      </dsp:txXfrm>
    </dsp:sp>
    <dsp:sp modelId="{E8C9A472-228A-442D-BE15-D30E01BDFF2C}">
      <dsp:nvSpPr>
        <dsp:cNvPr id="0" name=""/>
        <dsp:cNvSpPr/>
      </dsp:nvSpPr>
      <dsp:spPr>
        <a:xfrm>
          <a:off x="3788302" y="923113"/>
          <a:ext cx="4438273" cy="83646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3788302" y="923113"/>
        <a:ext cx="4438273" cy="836463"/>
      </dsp:txXfrm>
    </dsp:sp>
    <dsp:sp modelId="{F45AFA92-FDA3-400A-B41B-F0864698DCB7}">
      <dsp:nvSpPr>
        <dsp:cNvPr id="0" name=""/>
        <dsp:cNvSpPr/>
      </dsp:nvSpPr>
      <dsp:spPr>
        <a:xfrm>
          <a:off x="3788302" y="1844749"/>
          <a:ext cx="4438273" cy="83646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fr-FR" sz="1500" kern="1200" dirty="0"/>
        </a:p>
      </dsp:txBody>
      <dsp:txXfrm>
        <a:off x="3788302" y="1844749"/>
        <a:ext cx="4438273" cy="836463"/>
      </dsp:txXfrm>
    </dsp:sp>
    <dsp:sp modelId="{F537872D-75F5-4189-85DC-9F9D148090F8}">
      <dsp:nvSpPr>
        <dsp:cNvPr id="0" name=""/>
        <dsp:cNvSpPr/>
      </dsp:nvSpPr>
      <dsp:spPr>
        <a:xfrm>
          <a:off x="3788302" y="2766386"/>
          <a:ext cx="872988" cy="83646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solidFill>
                <a:schemeClr val="bg1"/>
              </a:solidFill>
            </a:rPr>
            <a:t>Banque</a:t>
          </a:r>
          <a:r>
            <a:rPr lang="fr-FR" sz="1300" kern="1200" dirty="0"/>
            <a:t> SOCREDO</a:t>
          </a:r>
        </a:p>
      </dsp:txBody>
      <dsp:txXfrm>
        <a:off x="3788302" y="2766386"/>
        <a:ext cx="872988" cy="836463"/>
      </dsp:txXfrm>
    </dsp:sp>
    <dsp:sp modelId="{09E8B7D3-6DC5-48DF-94EA-477FACD8A814}">
      <dsp:nvSpPr>
        <dsp:cNvPr id="0" name=""/>
        <dsp:cNvSpPr/>
      </dsp:nvSpPr>
      <dsp:spPr>
        <a:xfrm>
          <a:off x="3788302" y="3688022"/>
          <a:ext cx="872988" cy="83646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OFINA</a:t>
          </a:r>
        </a:p>
      </dsp:txBody>
      <dsp:txXfrm>
        <a:off x="3788302" y="3688022"/>
        <a:ext cx="872988" cy="836463"/>
      </dsp:txXfrm>
    </dsp:sp>
    <dsp:sp modelId="{BEE4CA7B-96E9-4D37-9BFD-96C2AAE37A17}">
      <dsp:nvSpPr>
        <dsp:cNvPr id="0" name=""/>
        <dsp:cNvSpPr/>
      </dsp:nvSpPr>
      <dsp:spPr>
        <a:xfrm>
          <a:off x="4690867" y="1972816"/>
          <a:ext cx="872988" cy="83646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AFD</a:t>
          </a:r>
        </a:p>
      </dsp:txBody>
      <dsp:txXfrm>
        <a:off x="4690867" y="1972816"/>
        <a:ext cx="872988" cy="836463"/>
      </dsp:txXfrm>
    </dsp:sp>
    <dsp:sp modelId="{11705A43-C7E0-42A3-A50F-30853D2CB881}">
      <dsp:nvSpPr>
        <dsp:cNvPr id="0" name=""/>
        <dsp:cNvSpPr/>
      </dsp:nvSpPr>
      <dsp:spPr>
        <a:xfrm>
          <a:off x="5626964" y="1972816"/>
          <a:ext cx="872988" cy="836463"/>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CDC</a:t>
          </a:r>
        </a:p>
      </dsp:txBody>
      <dsp:txXfrm>
        <a:off x="5626964" y="1972816"/>
        <a:ext cx="872988" cy="836463"/>
      </dsp:txXfrm>
    </dsp:sp>
    <dsp:sp modelId="{8E1C42FC-911A-47EC-ACAE-DEAB6F650A1B}">
      <dsp:nvSpPr>
        <dsp:cNvPr id="0" name=""/>
        <dsp:cNvSpPr/>
      </dsp:nvSpPr>
      <dsp:spPr>
        <a:xfrm>
          <a:off x="6491066" y="1972816"/>
          <a:ext cx="872988" cy="8364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BEI</a:t>
          </a:r>
        </a:p>
      </dsp:txBody>
      <dsp:txXfrm>
        <a:off x="6491066" y="1972816"/>
        <a:ext cx="872988" cy="836463"/>
      </dsp:txXfrm>
    </dsp:sp>
    <dsp:sp modelId="{615CFB9A-961C-9C40-9824-8CC447C15D75}">
      <dsp:nvSpPr>
        <dsp:cNvPr id="0" name=""/>
        <dsp:cNvSpPr/>
      </dsp:nvSpPr>
      <dsp:spPr>
        <a:xfrm>
          <a:off x="7355158" y="1972812"/>
          <a:ext cx="872988" cy="836463"/>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rPr>
            <a:t>Groupe OPT</a:t>
          </a:r>
          <a:endParaRPr lang="fr-FR" sz="1300" kern="1200" dirty="0">
            <a:solidFill>
              <a:schemeClr val="tx1"/>
            </a:solidFill>
          </a:endParaRPr>
        </a:p>
      </dsp:txBody>
      <dsp:txXfrm>
        <a:off x="7355158" y="1972812"/>
        <a:ext cx="872988" cy="836463"/>
      </dsp:txXfrm>
    </dsp:sp>
    <dsp:sp modelId="{6932F080-90A6-4044-9DFD-F9EC1C4A3769}">
      <dsp:nvSpPr>
        <dsp:cNvPr id="0" name=""/>
        <dsp:cNvSpPr/>
      </dsp:nvSpPr>
      <dsp:spPr>
        <a:xfrm>
          <a:off x="7355158" y="2836913"/>
          <a:ext cx="872988" cy="836463"/>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rPr>
            <a:t>SAS FARE RATA</a:t>
          </a:r>
          <a:endParaRPr lang="fr-FR" sz="1300" kern="1200" dirty="0">
            <a:solidFill>
              <a:schemeClr val="tx1"/>
            </a:solidFill>
          </a:endParaRPr>
        </a:p>
      </dsp:txBody>
      <dsp:txXfrm>
        <a:off x="7355158" y="2836913"/>
        <a:ext cx="872988" cy="8364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0.88649</cdr:x>
      <cdr:y>0.9291</cdr:y>
    </cdr:from>
    <cdr:to>
      <cdr:x>0.98476</cdr:x>
      <cdr:y>0.98509</cdr:y>
    </cdr:to>
    <cdr:sp macro="" textlink="">
      <cdr:nvSpPr>
        <cdr:cNvPr id="2" name="ZoneTexte 1"/>
        <cdr:cNvSpPr txBox="1"/>
      </cdr:nvSpPr>
      <cdr:spPr>
        <a:xfrm xmlns:a="http://schemas.openxmlformats.org/drawingml/2006/main">
          <a:off x="7295458" y="4205064"/>
          <a:ext cx="808723" cy="253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200" i="1" dirty="0"/>
            <a:t>Source : ISPF</a:t>
          </a:r>
        </a:p>
      </cdr:txBody>
    </cdr:sp>
  </cdr:relSizeAnchor>
</c:userShapes>
</file>

<file path=ppt/drawings/drawing2.xml><?xml version="1.0" encoding="utf-8"?>
<c:userShapes xmlns:c="http://schemas.openxmlformats.org/drawingml/2006/chart">
  <cdr:relSizeAnchor xmlns:cdr="http://schemas.openxmlformats.org/drawingml/2006/chartDrawing">
    <cdr:from>
      <cdr:x>0.22</cdr:x>
      <cdr:y>0.78591</cdr:y>
    </cdr:from>
    <cdr:to>
      <cdr:x>0.47375</cdr:x>
      <cdr:y>0.83938</cdr:y>
    </cdr:to>
    <cdr:sp macro="" textlink="">
      <cdr:nvSpPr>
        <cdr:cNvPr id="2" name="ZoneTexte 1"/>
        <cdr:cNvSpPr txBox="1"/>
      </cdr:nvSpPr>
      <cdr:spPr>
        <a:xfrm xmlns:a="http://schemas.openxmlformats.org/drawingml/2006/main">
          <a:off x="1810544" y="3556992"/>
          <a:ext cx="2088232" cy="2420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smtClean="0">
              <a:solidFill>
                <a:schemeClr val="accent6">
                  <a:lumMod val="75000"/>
                </a:schemeClr>
              </a:solidFill>
            </a:rPr>
            <a:t>&lt;-</a:t>
          </a:r>
          <a:r>
            <a:rPr lang="fr-FR" sz="1400" b="1" baseline="0" dirty="0" smtClean="0">
              <a:solidFill>
                <a:schemeClr val="accent6">
                  <a:lumMod val="75000"/>
                </a:schemeClr>
              </a:solidFill>
            </a:rPr>
            <a:t>---crise </a:t>
          </a:r>
          <a:r>
            <a:rPr lang="fr-FR" sz="1400" b="1" baseline="0" dirty="0">
              <a:solidFill>
                <a:schemeClr val="accent6">
                  <a:lumMod val="75000"/>
                </a:schemeClr>
              </a:solidFill>
            </a:rPr>
            <a:t>économique </a:t>
          </a:r>
          <a:r>
            <a:rPr lang="fr-FR" sz="1400" b="1" baseline="0" dirty="0" smtClean="0">
              <a:solidFill>
                <a:schemeClr val="accent6">
                  <a:lumMod val="75000"/>
                </a:schemeClr>
              </a:solidFill>
            </a:rPr>
            <a:t> ---&gt;</a:t>
          </a:r>
          <a:endParaRPr lang="fr-FR" sz="1400" b="1" dirty="0">
            <a:solidFill>
              <a:schemeClr val="accent6">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0.00448</cdr:x>
      <cdr:y>0.93575</cdr:y>
    </cdr:from>
    <cdr:to>
      <cdr:x>0.18588</cdr:x>
      <cdr:y>0.98484</cdr:y>
    </cdr:to>
    <cdr:sp macro="" textlink="">
      <cdr:nvSpPr>
        <cdr:cNvPr id="2" name="ZoneTexte 1"/>
        <cdr:cNvSpPr txBox="1"/>
      </cdr:nvSpPr>
      <cdr:spPr>
        <a:xfrm xmlns:a="http://schemas.openxmlformats.org/drawingml/2006/main">
          <a:off x="28575" y="3190875"/>
          <a:ext cx="1157690" cy="167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000" i="1" dirty="0">
              <a:latin typeface="Tahoma" pitchFamily="34" charset="0"/>
              <a:ea typeface="Tahoma" pitchFamily="34" charset="0"/>
              <a:cs typeface="Tahoma" pitchFamily="34" charset="0"/>
            </a:rPr>
            <a:t>Source : IEOM</a:t>
          </a:r>
        </a:p>
      </cdr:txBody>
    </cdr:sp>
  </cdr:relSizeAnchor>
</c:userShapes>
</file>

<file path=ppt/drawings/drawing4.xml><?xml version="1.0" encoding="utf-8"?>
<c:userShapes xmlns:c="http://schemas.openxmlformats.org/drawingml/2006/chart">
  <cdr:relSizeAnchor xmlns:cdr="http://schemas.openxmlformats.org/drawingml/2006/chartDrawing">
    <cdr:from>
      <cdr:x>0.00448</cdr:x>
      <cdr:y>0.93575</cdr:y>
    </cdr:from>
    <cdr:to>
      <cdr:x>0.18588</cdr:x>
      <cdr:y>0.98484</cdr:y>
    </cdr:to>
    <cdr:sp macro="" textlink="">
      <cdr:nvSpPr>
        <cdr:cNvPr id="2" name="ZoneTexte 1"/>
        <cdr:cNvSpPr txBox="1"/>
      </cdr:nvSpPr>
      <cdr:spPr>
        <a:xfrm xmlns:a="http://schemas.openxmlformats.org/drawingml/2006/main">
          <a:off x="28575" y="3190875"/>
          <a:ext cx="1157690" cy="167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000" i="1" dirty="0">
              <a:latin typeface="Tahoma" pitchFamily="34" charset="0"/>
              <a:ea typeface="Tahoma" pitchFamily="34" charset="0"/>
              <a:cs typeface="Tahoma" pitchFamily="34" charset="0"/>
            </a:rPr>
            <a:t>Source : IEOM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7AAAFD-8122-4F19-A416-58B991054658}" type="datetimeFigureOut">
              <a:rPr lang="fr-FR" smtClean="0"/>
              <a:pPr/>
              <a:t>03/08/2020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53454F-1F03-4E9F-9B66-CD764895839F}"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BE903-058E-4200-8B56-3F8C8380BC02}" type="datetimeFigureOut">
              <a:rPr lang="fr-FR" smtClean="0"/>
              <a:pPr/>
              <a:t>03/08/2020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478D1-824F-44FE-916E-9424AD9555E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e/ed/Reversed_Earth_map_1000x500.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spcAft>
                <a:spcPts val="600"/>
              </a:spcAft>
            </a:pPr>
            <a:r>
              <a:rPr lang="fr-FR" b="1" dirty="0" smtClean="0"/>
              <a:t>Les versements publics nets de l’État s’élèvent à 146 milliards de F CFP en 2018</a:t>
            </a:r>
            <a:r>
              <a:rPr lang="fr-FR" dirty="0" smtClean="0"/>
              <a:t>, ce qui représente 23% du PIB (</a:t>
            </a:r>
            <a:r>
              <a:rPr lang="fr-FR" dirty="0" smtClean="0">
                <a:solidFill>
                  <a:srgbClr val="0070C0"/>
                </a:solidFill>
              </a:rPr>
              <a:t>626Mds</a:t>
            </a:r>
            <a:r>
              <a:rPr lang="fr-FR" dirty="0" smtClean="0"/>
              <a:t>).</a:t>
            </a:r>
          </a:p>
          <a:p>
            <a:pPr algn="just">
              <a:buFont typeface="Arial" pitchFamily="34" charset="0"/>
              <a:buChar char="•"/>
            </a:pPr>
            <a:r>
              <a:rPr lang="fr-FR" dirty="0" smtClean="0"/>
              <a:t>67Mds de transferts courants des APU (dont financement du RSPF) ;</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62Mds de rémunérations (salariés de l’État) ;</a:t>
            </a:r>
            <a:r>
              <a:rPr lang="fr-FR" i="1" dirty="0" smtClean="0"/>
              <a:t> retraitements IEOM (part des salaires non dépensée en Polynésie française) et valeurs nettes.</a:t>
            </a:r>
            <a:endParaRPr lang="fr-FR" dirty="0" smtClean="0"/>
          </a:p>
          <a:p>
            <a:pPr algn="just">
              <a:spcAft>
                <a:spcPts val="600"/>
              </a:spcAft>
              <a:buFont typeface="Arial" pitchFamily="34" charset="0"/>
              <a:buChar char="•"/>
            </a:pPr>
            <a:r>
              <a:rPr lang="fr-FR" dirty="0" smtClean="0"/>
              <a:t>18Mds de services des APU (dépenses d’investissement). </a:t>
            </a:r>
          </a:p>
          <a:p>
            <a:pPr algn="just"/>
            <a:endParaRPr lang="fr-FR" dirty="0" smtClean="0"/>
          </a:p>
          <a:p>
            <a:pPr algn="just"/>
            <a:r>
              <a:rPr lang="fr-FR" dirty="0" smtClean="0"/>
              <a:t>=&gt;hors</a:t>
            </a:r>
            <a:r>
              <a:rPr lang="fr-FR" baseline="0" dirty="0" smtClean="0"/>
              <a:t> ces versements, le solde des transactions courantes est : </a:t>
            </a:r>
            <a:r>
              <a:rPr lang="fr-FR" b="1" baseline="0" dirty="0" smtClean="0"/>
              <a:t>-118Mds</a:t>
            </a:r>
            <a:endParaRPr lang="fr-FR" b="1"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dirty="0" smtClean="0"/>
              <a:t>L’exiguïté du marché intérieur et l’éloignement géographique grèvent les opportunités de développement de productions de substitution aux importations et d’exportations compétitives. Structurellement déficitaire, le solde de la balance commerciale s’établit en 2017 à -156,6 milliards de F CFP (1/4 du PIB).</a:t>
            </a:r>
          </a:p>
          <a:p>
            <a:pPr algn="just"/>
            <a:endParaRPr lang="fr-FR" dirty="0" smtClean="0"/>
          </a:p>
          <a:p>
            <a:pPr algn="just"/>
            <a:r>
              <a:rPr lang="fr-FR" b="1" dirty="0" smtClean="0"/>
              <a:t>En 2018 :</a:t>
            </a:r>
          </a:p>
          <a:p>
            <a:pPr algn="just"/>
            <a:r>
              <a:rPr lang="fr-FR" sz="1200" b="0" i="0" u="none" strike="noStrike" kern="1200" dirty="0" smtClean="0">
                <a:solidFill>
                  <a:schemeClr val="tx1"/>
                </a:solidFill>
                <a:latin typeface="+mn-lt"/>
                <a:ea typeface="+mn-ea"/>
                <a:cs typeface="+mn-cs"/>
              </a:rPr>
              <a:t>Importations (hors </a:t>
            </a:r>
            <a:r>
              <a:rPr lang="fr-FR" sz="1200" b="0" i="0" u="none" strike="noStrike" kern="1200" dirty="0" err="1" smtClean="0">
                <a:solidFill>
                  <a:schemeClr val="tx1"/>
                </a:solidFill>
                <a:latin typeface="+mn-lt"/>
                <a:ea typeface="+mn-ea"/>
                <a:cs typeface="+mn-cs"/>
              </a:rPr>
              <a:t>except</a:t>
            </a:r>
            <a:r>
              <a:rPr lang="fr-FR" sz="1200" b="0" i="0" u="none" strike="noStrike" kern="1200" dirty="0" smtClean="0">
                <a:solidFill>
                  <a:schemeClr val="tx1"/>
                </a:solidFill>
                <a:latin typeface="+mn-lt"/>
                <a:ea typeface="+mn-ea"/>
                <a:cs typeface="+mn-cs"/>
              </a:rPr>
              <a:t>.)</a:t>
            </a:r>
            <a:r>
              <a:rPr lang="fr-FR" dirty="0" smtClean="0"/>
              <a:t> 183Mds (168 en 2017)</a:t>
            </a:r>
          </a:p>
          <a:p>
            <a:pPr algn="just"/>
            <a:r>
              <a:rPr lang="fr-FR" sz="1200" b="0" i="0" u="none" strike="noStrike" kern="1200" dirty="0" smtClean="0">
                <a:solidFill>
                  <a:schemeClr val="tx1"/>
                </a:solidFill>
                <a:latin typeface="+mn-lt"/>
                <a:ea typeface="+mn-ea"/>
                <a:cs typeface="+mn-cs"/>
              </a:rPr>
              <a:t>Exportations locales (axe de droite)</a:t>
            </a:r>
            <a:r>
              <a:rPr lang="fr-FR" dirty="0" smtClean="0"/>
              <a:t> 12Mds (13 en 2017)</a:t>
            </a:r>
          </a:p>
          <a:p>
            <a:pPr algn="just"/>
            <a:r>
              <a:rPr lang="fr-FR" dirty="0" smtClean="0"/>
              <a:t>Solde réel -171Mds</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spcAft>
                <a:spcPts val="600"/>
              </a:spcAft>
            </a:pPr>
            <a:r>
              <a:rPr lang="fr-FR" b="1" dirty="0" smtClean="0"/>
              <a:t>Importance des services :</a:t>
            </a:r>
          </a:p>
          <a:p>
            <a:pPr algn="just">
              <a:spcAft>
                <a:spcPts val="600"/>
              </a:spcAft>
              <a:buFont typeface="Arial" pitchFamily="34" charset="0"/>
              <a:buChar char="•"/>
            </a:pPr>
            <a:r>
              <a:rPr lang="fr-FR" dirty="0" smtClean="0"/>
              <a:t>85 % de la valeur ajoutée en 2016, avec 35% pour les services non marchands, qui incluent les APU, l’action sociale, l’éducation… (22 % en France)</a:t>
            </a:r>
          </a:p>
          <a:p>
            <a:pPr algn="just">
              <a:spcAft>
                <a:spcPts val="600"/>
              </a:spcAft>
              <a:buFont typeface="Arial" pitchFamily="34" charset="0"/>
              <a:buChar char="•"/>
            </a:pPr>
            <a:r>
              <a:rPr lang="fr-FR" dirty="0" smtClean="0"/>
              <a:t>82 % des effectifs salariés en 2019, dont 27% dans le secteur non marchand. Le secteur secondaire (construction et industrie) en occupe</a:t>
            </a:r>
            <a:r>
              <a:rPr lang="fr-FR" baseline="0" dirty="0" smtClean="0"/>
              <a:t> </a:t>
            </a:r>
            <a:r>
              <a:rPr lang="fr-FR" dirty="0" smtClean="0"/>
              <a:t>15 % et le secteur primaire 3% (agriculture et métiers de la mer)</a:t>
            </a:r>
          </a:p>
          <a:p>
            <a:pPr algn="just">
              <a:spcAft>
                <a:spcPts val="600"/>
              </a:spcAft>
              <a:buFont typeface="Arial" pitchFamily="34" charset="0"/>
              <a:buChar char="•"/>
            </a:pPr>
            <a:endParaRPr lang="fr-FR" dirty="0" smtClean="0"/>
          </a:p>
          <a:p>
            <a:pPr algn="just"/>
            <a:r>
              <a:rPr lang="fr-FR" b="1" dirty="0" smtClean="0"/>
              <a:t>Poids des APU : </a:t>
            </a:r>
          </a:p>
          <a:p>
            <a:pPr algn="just">
              <a:buFont typeface="Arial" pitchFamily="34" charset="0"/>
              <a:buChar char="•"/>
            </a:pPr>
            <a:r>
              <a:rPr lang="fr-FR" dirty="0" smtClean="0"/>
              <a:t>1/5 de la création de richesses en Polynésie française</a:t>
            </a:r>
          </a:p>
          <a:p>
            <a:pPr algn="just">
              <a:buFont typeface="Arial" pitchFamily="34" charset="0"/>
              <a:buChar char="•"/>
            </a:pPr>
            <a:r>
              <a:rPr lang="fr-FR" dirty="0" smtClean="0"/>
              <a:t>Parmi les 66K salariés, 10K payés par l’</a:t>
            </a:r>
            <a:r>
              <a:rPr lang="fr-FR" dirty="0" err="1" smtClean="0"/>
              <a:t>Etat</a:t>
            </a:r>
            <a:r>
              <a:rPr lang="fr-FR" dirty="0" smtClean="0"/>
              <a:t> et 5K dans le fonction publique locale</a:t>
            </a:r>
          </a:p>
          <a:p>
            <a:pPr algn="just">
              <a:buFont typeface="Arial" pitchFamily="34" charset="0"/>
              <a:buChar char="•"/>
            </a:pPr>
            <a:endParaRPr lang="fr-FR" dirty="0" smtClean="0"/>
          </a:p>
          <a:p>
            <a:pPr algn="just">
              <a:defRPr/>
            </a:pPr>
            <a:r>
              <a:rPr lang="fr-FR" b="1" dirty="0" smtClean="0"/>
              <a:t>Principaux contributeurs à la croissance :  </a:t>
            </a:r>
          </a:p>
          <a:p>
            <a:pPr algn="just">
              <a:buFont typeface="Arial" pitchFamily="34" charset="0"/>
              <a:buChar char="•"/>
              <a:defRPr/>
            </a:pPr>
            <a:r>
              <a:rPr lang="fr-FR" dirty="0" smtClean="0"/>
              <a:t>le marché intérieur -&gt; la consommation des ménages (2/3 du PIB), +2.5% en 2018</a:t>
            </a:r>
          </a:p>
          <a:p>
            <a:pPr algn="just">
              <a:buFont typeface="Arial" pitchFamily="34" charset="0"/>
              <a:buChar char="•"/>
              <a:defRPr/>
            </a:pPr>
            <a:r>
              <a:rPr lang="fr-FR" dirty="0" smtClean="0"/>
              <a:t>les exportations (+4.2% en 2018), surtout les services (tourisme)</a:t>
            </a:r>
          </a:p>
          <a:p>
            <a:pPr algn="just">
              <a:buFont typeface="Arial" pitchFamily="34" charset="0"/>
              <a:buChar char="•"/>
              <a:defRPr/>
            </a:pPr>
            <a:r>
              <a:rPr lang="fr-FR" i="1" dirty="0" smtClean="0"/>
              <a:t>En 2019, +2.4% pour la consommation des ménages, +5% pour les exports.</a:t>
            </a:r>
          </a:p>
          <a:p>
            <a:pPr>
              <a:buFont typeface="Arial" pitchFamily="34" charset="0"/>
              <a:buChar char="•"/>
            </a:pP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algn="just"/>
            <a:r>
              <a:rPr lang="fr-FR" b="1" dirty="0" smtClean="0"/>
              <a:t>Tourisme</a:t>
            </a:r>
            <a:r>
              <a:rPr lang="fr-FR" dirty="0" smtClean="0"/>
              <a:t> : 8% de la VA, 12K emplois</a:t>
            </a:r>
          </a:p>
          <a:p>
            <a:pPr algn="just">
              <a:buFont typeface="Arial" pitchFamily="34" charset="0"/>
              <a:buChar char="•"/>
            </a:pPr>
            <a:r>
              <a:rPr lang="fr-FR" dirty="0" smtClean="0"/>
              <a:t>fréquentation touristique :  -3,5 % en moyenne annuelle entre 2008 et 2013 reprise à partir de 2014. +9% en 2019 (216K en 2018; 199K en 2017)</a:t>
            </a:r>
          </a:p>
          <a:p>
            <a:pPr algn="just">
              <a:buFont typeface="Arial" pitchFamily="34" charset="0"/>
              <a:buChar char="•"/>
            </a:pPr>
            <a:r>
              <a:rPr lang="fr-FR" dirty="0" smtClean="0"/>
              <a:t>Principaux marchés émetteurs en 2019 : États-Unis (38 % du total), la France (26 %), l’Europe hors France (14 %) et la zone Pacifique</a:t>
            </a:r>
            <a:r>
              <a:rPr lang="fr-FR" baseline="0" dirty="0" smtClean="0"/>
              <a:t> (13%, dont Japon, Nouvelle-Zélande, Nouvelle-Calédonie et Australie 3% chaque)</a:t>
            </a:r>
          </a:p>
          <a:p>
            <a:pPr algn="just"/>
            <a:endParaRPr lang="fr-FR" b="1" dirty="0" smtClean="0"/>
          </a:p>
          <a:p>
            <a:pPr algn="just"/>
            <a:r>
              <a:rPr lang="fr-FR" b="1" dirty="0" smtClean="0"/>
              <a:t>Perliculture</a:t>
            </a:r>
            <a:r>
              <a:rPr lang="fr-FR" dirty="0" smtClean="0"/>
              <a:t> : Deuxième source de devises de la Polynésie française, élément primordial de la vie économique des Tuamotu-Gambier. </a:t>
            </a:r>
          </a:p>
          <a:p>
            <a:pPr algn="just">
              <a:buFont typeface="Arial" pitchFamily="34" charset="0"/>
              <a:buChar char="•"/>
            </a:pPr>
            <a:r>
              <a:rPr lang="fr-FR" dirty="0" smtClean="0"/>
              <a:t>problèmes internes : surproduction, manque d’organisation…) </a:t>
            </a:r>
          </a:p>
          <a:p>
            <a:pPr algn="just">
              <a:buFont typeface="Arial" pitchFamily="34" charset="0"/>
              <a:buChar char="•"/>
            </a:pPr>
            <a:r>
              <a:rPr lang="fr-FR" dirty="0" smtClean="0"/>
              <a:t>marché mondial : concurrence d’autres perles (perles </a:t>
            </a:r>
            <a:r>
              <a:rPr lang="fr-FR" dirty="0" err="1" smtClean="0"/>
              <a:t>Akoya</a:t>
            </a:r>
            <a:r>
              <a:rPr lang="fr-FR" dirty="0" smtClean="0"/>
              <a:t> du Japon, perles australiennes, perles d’eau douce, etc.), aléas de la conjoncture mondiale </a:t>
            </a:r>
          </a:p>
          <a:p>
            <a:pPr algn="just">
              <a:spcAft>
                <a:spcPts val="600"/>
              </a:spcAft>
              <a:buFont typeface="Arial" pitchFamily="34" charset="0"/>
              <a:buChar char="•"/>
            </a:pPr>
            <a:r>
              <a:rPr lang="fr-FR" dirty="0" smtClean="0"/>
              <a:t>recettes d’export entre 7 et 8 milliards de F CFP par an, puis 5Mds en 2019. Chute du prix moyen au gramme de + de 40 % en l’espace d’une décennie, de 912 </a:t>
            </a:r>
            <a:r>
              <a:rPr lang="fr-FR" dirty="0" err="1" smtClean="0"/>
              <a:t>xpf</a:t>
            </a:r>
            <a:r>
              <a:rPr lang="fr-FR" dirty="0" smtClean="0"/>
              <a:t> en 2008 à &lt;500 en 2019. </a:t>
            </a:r>
          </a:p>
          <a:p>
            <a:pPr algn="just">
              <a:spcAft>
                <a:spcPts val="600"/>
              </a:spcAft>
              <a:buFont typeface="Arial" pitchFamily="34" charset="0"/>
              <a:buChar char="•"/>
            </a:pPr>
            <a:endParaRPr lang="fr-FR" dirty="0" smtClean="0"/>
          </a:p>
          <a:p>
            <a:pPr algn="just">
              <a:spcAft>
                <a:spcPts val="600"/>
              </a:spcAft>
            </a:pPr>
            <a:r>
              <a:rPr lang="fr-FR" b="1" dirty="0" smtClean="0"/>
              <a:t>Autres produits exportés </a:t>
            </a:r>
            <a:r>
              <a:rPr lang="fr-FR" dirty="0" smtClean="0"/>
              <a:t>: poisson (1.7Md en 2019), vanille (0.8),</a:t>
            </a:r>
            <a:r>
              <a:rPr lang="fr-FR" baseline="0" dirty="0" smtClean="0"/>
              <a:t> </a:t>
            </a:r>
            <a:r>
              <a:rPr lang="fr-FR" dirty="0" err="1" smtClean="0"/>
              <a:t>noni</a:t>
            </a:r>
            <a:r>
              <a:rPr lang="fr-FR" dirty="0" smtClean="0"/>
              <a:t> (0.6), huile de coprah (0.5), monoï (0.3)</a:t>
            </a:r>
          </a:p>
          <a:p>
            <a:pPr algn="just">
              <a:spcAft>
                <a:spcPts val="600"/>
              </a:spcAft>
            </a:pPr>
            <a:endParaRPr lang="fr-FR" dirty="0" smtClean="0"/>
          </a:p>
          <a:p>
            <a:pPr algn="just"/>
            <a:r>
              <a:rPr lang="fr-FR" b="1" dirty="0" smtClean="0"/>
              <a:t>BTP</a:t>
            </a:r>
            <a:r>
              <a:rPr lang="fr-FR" dirty="0" smtClean="0"/>
              <a:t> : Le BTP a souffert de l’alternance politique qui a paralysé la commande publique : entre 2008 et 2013, les dépenses liquidées par le Pays se sont contractées de 14.4 % en moyenne par an. Comme l’investissement immobilier n’a pas suffi à assurer le relais, le chiffre d’affaires du secteur a perdu 5.5 % en moyenne annuelle sur la période et plus de 1 800 emplois ont été détruits. </a:t>
            </a:r>
          </a:p>
          <a:p>
            <a:pPr algn="just"/>
            <a:r>
              <a:rPr lang="fr-FR" dirty="0" smtClean="0"/>
              <a:t>En 2019, hausse du chiffre d’affaires (57Mds contre 54 en 2018).</a:t>
            </a:r>
          </a:p>
          <a:p>
            <a:pPr algn="just"/>
            <a:r>
              <a:rPr lang="fr-FR" dirty="0" smtClean="0"/>
              <a:t>L’encours des crédits à l’habitat croît de 6 %, grâce à une production</a:t>
            </a:r>
            <a:r>
              <a:rPr lang="fr-FR" baseline="0" dirty="0" smtClean="0"/>
              <a:t> en hausse (35Mds contre 33 en 2018, soit +6%)</a:t>
            </a:r>
            <a:endParaRPr lang="fr-FR" dirty="0" smtClean="0"/>
          </a:p>
          <a:p>
            <a:pPr algn="just"/>
            <a:r>
              <a:rPr lang="fr-FR" dirty="0" smtClean="0"/>
              <a:t>La construction de logements sociaux est soutenue par le Contrat de projets 2015-2020 qui doit lui consacrer 12 milliards de F CFP. </a:t>
            </a:r>
          </a:p>
          <a:p>
            <a:pPr>
              <a:spcAft>
                <a:spcPts val="600"/>
              </a:spcAft>
            </a:pPr>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Font typeface="Arial" pitchFamily="34" charset="0"/>
              <a:buChar char="•"/>
            </a:pPr>
            <a:r>
              <a:rPr lang="fr-FR" dirty="0" smtClean="0"/>
              <a:t>2007-2008 : crise des </a:t>
            </a:r>
            <a:r>
              <a:rPr lang="fr-FR" dirty="0" err="1" smtClean="0"/>
              <a:t>subprimes</a:t>
            </a:r>
            <a:r>
              <a:rPr lang="fr-FR" dirty="0" smtClean="0"/>
              <a:t> et crise économique mondiale</a:t>
            </a:r>
          </a:p>
          <a:p>
            <a:pPr algn="just"/>
            <a:r>
              <a:rPr lang="fr-FR" dirty="0" smtClean="0"/>
              <a:t>+instabilité politique localement (2004-2013)</a:t>
            </a:r>
          </a:p>
          <a:p>
            <a:pPr algn="just">
              <a:buFont typeface="Arial" pitchFamily="34" charset="0"/>
              <a:buChar char="•"/>
            </a:pPr>
            <a:r>
              <a:rPr lang="fr-FR" dirty="0" smtClean="0"/>
              <a:t>2008-2014 : 1</a:t>
            </a:r>
            <a:r>
              <a:rPr lang="fr-FR" baseline="30000" dirty="0" smtClean="0"/>
              <a:t>er</a:t>
            </a:r>
            <a:r>
              <a:rPr lang="fr-FR" dirty="0" smtClean="0"/>
              <a:t> contrat de projets État-Pays de 52Mds (2</a:t>
            </a:r>
            <a:r>
              <a:rPr lang="fr-FR" baseline="30000" dirty="0" smtClean="0"/>
              <a:t>e</a:t>
            </a:r>
            <a:r>
              <a:rPr lang="fr-FR" dirty="0" smtClean="0"/>
              <a:t> contrat 2015-2020 : 50Mds) pour financer des investissements structurants (logement, santé, équipements, éducation et recherche).</a:t>
            </a:r>
          </a:p>
          <a:p>
            <a:pPr algn="just">
              <a:buFont typeface="Arial" pitchFamily="34" charset="0"/>
              <a:buChar char="•"/>
            </a:pPr>
            <a:r>
              <a:rPr lang="fr-FR" i="1" dirty="0" smtClean="0"/>
              <a:t>2009-2012 : récession en Polynésie française, recul du PIB 4 années de suite. </a:t>
            </a:r>
            <a:r>
              <a:rPr lang="fr-FR" b="1" i="1" dirty="0" smtClean="0"/>
              <a:t>Retour du Pib à son niveau de 2008 (579Mds) en 2015 (586Mds)</a:t>
            </a:r>
            <a:endParaRPr lang="fr-FR" b="1" dirty="0" smtClean="0"/>
          </a:p>
          <a:p>
            <a:pPr algn="just">
              <a:buFont typeface="Arial" pitchFamily="34" charset="0"/>
              <a:buChar char="•"/>
            </a:pPr>
            <a:r>
              <a:rPr lang="fr-FR" dirty="0" smtClean="0"/>
              <a:t>2010 : S&amp;P classe la Polynésie française BB-, catégorie spéculative. Le pays est au bord de la cessation de paiements et les comptes sociaux sont très dégradés, d’autant plus que la participation de l’</a:t>
            </a:r>
            <a:r>
              <a:rPr lang="fr-FR" dirty="0" err="1" smtClean="0"/>
              <a:t>Etat</a:t>
            </a:r>
            <a:r>
              <a:rPr lang="fr-FR" dirty="0" smtClean="0"/>
              <a:t> au financement du RSPF s’est arrêtée en 2008 (4,5Mds en 2007).</a:t>
            </a:r>
          </a:p>
          <a:p>
            <a:pPr algn="just">
              <a:buFont typeface="Arial" pitchFamily="34" charset="0"/>
              <a:buChar char="•"/>
            </a:pPr>
            <a:endParaRPr lang="fr-FR" dirty="0" smtClean="0"/>
          </a:p>
          <a:p>
            <a:pPr algn="just">
              <a:buFont typeface="Arial" pitchFamily="34" charset="0"/>
              <a:buChar char="•"/>
            </a:pPr>
            <a:r>
              <a:rPr lang="fr-FR" dirty="0" smtClean="0"/>
              <a:t>Remise en ordre</a:t>
            </a:r>
            <a:r>
              <a:rPr lang="fr-FR" baseline="0" dirty="0" smtClean="0"/>
              <a:t> des finances publiques : l’épargne nette du Pays passe de -1.5Md en 2014 à 13.3 en 2019. Moody’s a noté la Polynésie française A3 avec perspective positive début mars 2020, pour un endettement =13% du PIB</a:t>
            </a:r>
          </a:p>
          <a:p>
            <a:pPr algn="just">
              <a:buFont typeface="Arial" pitchFamily="34" charset="0"/>
              <a:buChar char="•"/>
            </a:pPr>
            <a:r>
              <a:rPr lang="fr-FR" baseline="0" dirty="0" smtClean="0"/>
              <a:t>Reprise de l’investissement public : 30Mds de dépenses par le Pays en 2019 (25 en 2018, 24 en 2017 et 22 les trois exercices antérieurs) </a:t>
            </a:r>
          </a:p>
          <a:p>
            <a:pPr algn="just">
              <a:buFont typeface="Arial" pitchFamily="34" charset="0"/>
              <a:buChar char="•"/>
            </a:pPr>
            <a:endParaRPr lang="fr-FR" baseline="0" dirty="0" smtClean="0"/>
          </a:p>
          <a:p>
            <a:pPr algn="just">
              <a:buFont typeface="Arial" pitchFamily="34" charset="0"/>
              <a:buChar char="•"/>
            </a:pPr>
            <a:r>
              <a:rPr lang="fr-FR" baseline="0" dirty="0" smtClean="0"/>
              <a:t>Progression du tourisme, surtout après l’arrivée de nouvelles compagnies aériennes en Polynésie française en 2018 :</a:t>
            </a:r>
            <a:r>
              <a:rPr lang="fr-FR" dirty="0" smtClean="0"/>
              <a:t> UA et FB</a:t>
            </a:r>
            <a:endParaRPr lang="fr-FR" baseline="0" dirty="0" smtClean="0"/>
          </a:p>
          <a:p>
            <a:pPr algn="just">
              <a:buFont typeface="Arial" pitchFamily="34" charset="0"/>
              <a:buChar char="•"/>
            </a:pPr>
            <a:r>
              <a:rPr lang="fr-FR" baseline="0" dirty="0" smtClean="0"/>
              <a:t>Apport de la croisière basée localement (+7% en moyenne annuelle de 2010 à 2019) et aussi des </a:t>
            </a:r>
            <a:r>
              <a:rPr lang="fr-FR" baseline="0" dirty="0" err="1" smtClean="0"/>
              <a:t>transpacifiques</a:t>
            </a:r>
            <a:r>
              <a:rPr lang="fr-FR" baseline="0" dirty="0" smtClean="0"/>
              <a:t> (63K en 2019 contre 55K en 2015)</a:t>
            </a:r>
            <a:endParaRPr lang="fr-FR" dirty="0" smtClean="0"/>
          </a:p>
          <a:p>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defRPr/>
            </a:pPr>
            <a:r>
              <a:rPr lang="fr-FR" b="1" dirty="0" smtClean="0"/>
              <a:t>La confiance des chefs d’entreprise à son + haut :</a:t>
            </a:r>
            <a:endParaRPr lang="fr-FR" dirty="0" smtClean="0"/>
          </a:p>
          <a:p>
            <a:pPr algn="just">
              <a:buFont typeface="Arial" pitchFamily="34" charset="0"/>
              <a:buChar char="•"/>
              <a:defRPr/>
            </a:pPr>
            <a:r>
              <a:rPr lang="fr-FR" dirty="0" smtClean="0"/>
              <a:t>L’ICA repasse au dessus de sa moyenne de longue période à partir de 2013 et demeure à des niveaux élevés depuis 2016.</a:t>
            </a:r>
          </a:p>
          <a:p>
            <a:pPr algn="just">
              <a:buFont typeface="Arial" pitchFamily="34" charset="0"/>
              <a:buChar char="•"/>
              <a:defRPr/>
            </a:pPr>
            <a:r>
              <a:rPr lang="fr-FR" dirty="0" smtClean="0"/>
              <a:t>Un point haut historique fin 2019</a:t>
            </a:r>
          </a:p>
          <a:p>
            <a:pPr algn="just">
              <a:buFont typeface="Arial" pitchFamily="34" charset="0"/>
              <a:buChar char="•"/>
            </a:pPr>
            <a:r>
              <a:rPr lang="fr-FR" dirty="0" smtClean="0"/>
              <a:t> amélioration de la situation financière des entreprises (cotes favorables : 59% en 2019 contre 30% en 2014)</a:t>
            </a:r>
          </a:p>
          <a:p>
            <a:pPr algn="just">
              <a:buFont typeface="Arial" pitchFamily="34" charset="0"/>
              <a:buChar char="•"/>
            </a:pPr>
            <a:endParaRPr lang="fr-FR" dirty="0" smtClean="0"/>
          </a:p>
          <a:p>
            <a:pPr algn="just">
              <a:buFont typeface="Arial" pitchFamily="34" charset="0"/>
              <a:buChar char="•"/>
            </a:pPr>
            <a:endParaRPr lang="fr-FR" dirty="0" smtClean="0"/>
          </a:p>
          <a:p>
            <a:pPr algn="just">
              <a:defRPr/>
            </a:pPr>
            <a:r>
              <a:rPr lang="fr-FR" b="1" dirty="0" smtClean="0"/>
              <a:t>Choc de la </a:t>
            </a:r>
            <a:r>
              <a:rPr lang="fr-FR" b="1" dirty="0" err="1" smtClean="0"/>
              <a:t>Covid</a:t>
            </a:r>
            <a:r>
              <a:rPr lang="fr-FR" b="1" dirty="0" smtClean="0"/>
              <a:t>-19 :</a:t>
            </a:r>
            <a:endParaRPr lang="fr-FR" dirty="0" smtClean="0"/>
          </a:p>
          <a:p>
            <a:pPr algn="just">
              <a:buFont typeface="Arial" pitchFamily="34" charset="0"/>
              <a:buChar char="•"/>
              <a:defRPr/>
            </a:pPr>
            <a:r>
              <a:rPr lang="fr-FR" dirty="0" smtClean="0"/>
              <a:t>L’ICA chute lourdement au premier trimestre 2020.</a:t>
            </a:r>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b="1" dirty="0" smtClean="0"/>
              <a:t>Évolution de l’emploi </a:t>
            </a:r>
            <a:r>
              <a:rPr lang="fr-FR" dirty="0" smtClean="0"/>
              <a:t>: </a:t>
            </a:r>
          </a:p>
          <a:p>
            <a:pPr fontAlgn="auto">
              <a:spcBef>
                <a:spcPts val="0"/>
              </a:spcBef>
              <a:spcAft>
                <a:spcPts val="0"/>
              </a:spcAft>
              <a:buFont typeface="Arial" pitchFamily="34" charset="0"/>
              <a:buChar char="•"/>
              <a:defRPr/>
            </a:pPr>
            <a:r>
              <a:rPr lang="fr-FR" dirty="0" smtClean="0"/>
              <a:t>Taux de chômage : 21% en 2017 (14.5% en 2018 au sens du BIT)</a:t>
            </a:r>
          </a:p>
          <a:p>
            <a:pPr fontAlgn="auto">
              <a:spcBef>
                <a:spcPts val="0"/>
              </a:spcBef>
              <a:spcAft>
                <a:spcPts val="0"/>
              </a:spcAft>
              <a:buFont typeface="Arial" pitchFamily="34" charset="0"/>
              <a:buChar char="•"/>
              <a:defRPr/>
            </a:pPr>
            <a:r>
              <a:rPr lang="fr-FR" dirty="0" smtClean="0"/>
              <a:t>Faible taux d’emploi : 52% (66% en France)</a:t>
            </a:r>
          </a:p>
          <a:p>
            <a:pPr fontAlgn="auto">
              <a:spcBef>
                <a:spcPts val="0"/>
              </a:spcBef>
              <a:spcAft>
                <a:spcPts val="0"/>
              </a:spcAft>
              <a:buFont typeface="Arial" pitchFamily="34" charset="0"/>
              <a:buChar char="•"/>
              <a:defRPr/>
            </a:pPr>
            <a:r>
              <a:rPr lang="fr-FR" dirty="0" smtClean="0"/>
              <a:t>Entre 2008 et 2013, contraction des effectifs salariés de 2,2 % en moyenne annuelle</a:t>
            </a:r>
          </a:p>
          <a:p>
            <a:pPr fontAlgn="auto">
              <a:spcBef>
                <a:spcPts val="0"/>
              </a:spcBef>
              <a:spcAft>
                <a:spcPts val="0"/>
              </a:spcAft>
              <a:buFont typeface="Arial" pitchFamily="34" charset="0"/>
              <a:buChar char="•"/>
              <a:defRPr/>
            </a:pPr>
            <a:endParaRPr lang="fr-FR"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Amélioration sur le marché de l’emploi : 66K salariés déclarés en 2019 (61K en 2013), mais 70K en 2007.</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+2 % en moyenne en 2019 (+2,3 % en 2018), 1 300 emplois créés</a:t>
            </a:r>
            <a:r>
              <a:rPr lang="fr-FR" baseline="0" dirty="0" smtClean="0"/>
              <a:t> sur l’année.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fr-FR" dirty="0" smtClean="0"/>
          </a:p>
          <a:p>
            <a:pPr marL="0" marR="0" indent="0" algn="l" defTabSz="914400" rtl="0" eaLnBrk="1" fontAlgn="auto" latinLnBrk="0" hangingPunct="1">
              <a:lnSpc>
                <a:spcPct val="100000"/>
              </a:lnSpc>
              <a:spcBef>
                <a:spcPts val="0"/>
              </a:spcBef>
              <a:spcAft>
                <a:spcPts val="0"/>
              </a:spcAft>
              <a:buClrTx/>
              <a:buSzTx/>
              <a:tabLst/>
              <a:defRPr/>
            </a:pPr>
            <a:r>
              <a:rPr lang="fr-FR" b="1" dirty="0" smtClean="0"/>
              <a:t>Perspectives très  &lt;0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t>Indice de l’emploi salarié marchand (mai 2020) : -8% sur 12 mois, surtout dans l’hôtellerie-resto (-25%), le commerce (-4%) et les autres services (-8%)</a:t>
            </a:r>
          </a:p>
          <a:p>
            <a:pPr>
              <a:buFont typeface="Arial" pitchFamily="34" charset="0"/>
              <a:buChar char="•"/>
              <a:defRPr/>
            </a:pPr>
            <a:r>
              <a:rPr lang="fr-FR" dirty="0" smtClean="0"/>
              <a:t>Enquête emploi sur juin 2020 en cours/ISPF (3700 ménages)</a:t>
            </a:r>
          </a:p>
          <a:p>
            <a:pPr>
              <a:buFont typeface="Arial" pitchFamily="34" charset="0"/>
              <a:buChar char="•"/>
              <a:defRPr/>
            </a:pPr>
            <a:r>
              <a:rPr lang="fr-FR" dirty="0" smtClean="0"/>
              <a:t>Tourisme :  sur 20K emplois directs et indirects (transport, services aux particuliers, hôtellerie –resto, commerce), beaucoup sont menacés</a:t>
            </a:r>
          </a:p>
          <a:p>
            <a:pPr fontAlgn="auto">
              <a:spcBef>
                <a:spcPts val="0"/>
              </a:spcBef>
              <a:spcAft>
                <a:spcPts val="0"/>
              </a:spcAft>
              <a:buFont typeface="Arial" pitchFamily="34" charset="0"/>
              <a:buChar char="•"/>
              <a:defRPr/>
            </a:pPr>
            <a:endParaRPr lang="fr-FR" dirty="0" smtClean="0"/>
          </a:p>
        </p:txBody>
      </p:sp>
      <p:sp>
        <p:nvSpPr>
          <p:cNvPr id="41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595BB-EA8D-4A79-A365-FA788590E768}" type="slidenum">
              <a:rPr lang="fr-FR"/>
              <a:pPr fontAlgn="base">
                <a:spcBef>
                  <a:spcPct val="0"/>
                </a:spcBef>
                <a:spcAft>
                  <a:spcPct val="0"/>
                </a:spcAft>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1</a:t>
            </a:r>
            <a:r>
              <a:rPr lang="fr-FR" b="1" baseline="30000" dirty="0" smtClean="0"/>
              <a:t>e</a:t>
            </a:r>
            <a:r>
              <a:rPr lang="fr-FR" b="1" dirty="0" smtClean="0"/>
              <a:t> enquête CEROM </a:t>
            </a:r>
            <a:r>
              <a:rPr lang="fr-FR" dirty="0" smtClean="0"/>
              <a:t>auprès de 2400 entreprises ,1 100 répondantes (46%) </a:t>
            </a:r>
            <a:endParaRPr lang="fr-FR" b="1" dirty="0" smtClean="0"/>
          </a:p>
          <a:p>
            <a:pPr>
              <a:buFont typeface="Arial" pitchFamily="34" charset="0"/>
              <a:buChar char="•"/>
            </a:pPr>
            <a:r>
              <a:rPr lang="fr-FR" dirty="0" smtClean="0"/>
              <a:t>Perte d’activité pour 9/10 entreprises  pendant le confinement, en avril</a:t>
            </a:r>
          </a:p>
          <a:p>
            <a:pPr>
              <a:buFont typeface="Arial" pitchFamily="34" charset="0"/>
              <a:buChar char="•"/>
            </a:pPr>
            <a:r>
              <a:rPr lang="fr-FR" dirty="0" smtClean="0"/>
              <a:t>Présence des salariés sur le lieu de travail pour 1/10 entreprise : 30% des entreprises ont </a:t>
            </a:r>
            <a:r>
              <a:rPr lang="fr-FR" dirty="0" err="1" smtClean="0"/>
              <a:t>télétravaillé</a:t>
            </a:r>
            <a:r>
              <a:rPr lang="fr-FR" dirty="0" smtClean="0"/>
              <a:t>, 6/10 ont mis tout ou partie de leurs effectifs en congés</a:t>
            </a:r>
          </a:p>
          <a:p>
            <a:pPr>
              <a:buFont typeface="Arial" pitchFamily="34" charset="0"/>
              <a:buChar char="•"/>
            </a:pPr>
            <a:r>
              <a:rPr lang="fr-FR" dirty="0" smtClean="0"/>
              <a:t>Dégradation de trésorerie pour 9/10 entreprises  : ¼ a demandé un report d’échéances bancaires, 7/10 ont fait appel aux dispositifs publics de soutien (1/3 a postulé pour un PGE), 1/3 a souhaité un report des échéances sociales et fiscales.</a:t>
            </a:r>
          </a:p>
          <a:p>
            <a:pPr>
              <a:buFont typeface="Arial" pitchFamily="34" charset="0"/>
              <a:buChar char="•"/>
            </a:pPr>
            <a:r>
              <a:rPr lang="fr-FR" dirty="0" smtClean="0"/>
              <a:t>Anticipations pessimistes pour 2020 et après : exercice 2020 en baisse par rapport à 2019 pour 9/10 entreprises, retour à un niveau d’activité satisfaisant dans moins d’un an pour 29% des entreprises et dans 2 ans ou plus pour 28%</a:t>
            </a:r>
          </a:p>
          <a:p>
            <a:endParaRPr lang="fr-FR" b="1" dirty="0" smtClean="0"/>
          </a:p>
          <a:p>
            <a:r>
              <a:rPr lang="fr-FR" b="1" dirty="0" smtClean="0"/>
              <a:t>2</a:t>
            </a:r>
            <a:r>
              <a:rPr lang="fr-FR" b="1" baseline="30000" dirty="0" smtClean="0"/>
              <a:t>e</a:t>
            </a:r>
            <a:r>
              <a:rPr lang="fr-FR" b="1" dirty="0" smtClean="0"/>
              <a:t> enquête CEROM </a:t>
            </a:r>
            <a:r>
              <a:rPr lang="fr-FR" dirty="0" smtClean="0"/>
              <a:t>auprès de 2400 entreprises du </a:t>
            </a:r>
            <a:r>
              <a:rPr lang="fr-FR" dirty="0" err="1" smtClean="0"/>
              <a:t>fenua</a:t>
            </a:r>
            <a:r>
              <a:rPr lang="fr-FR" dirty="0" smtClean="0"/>
              <a:t>, 900 répondantes, soit 38%.</a:t>
            </a:r>
          </a:p>
          <a:p>
            <a:r>
              <a:rPr lang="fr-FR" baseline="0" dirty="0" smtClean="0"/>
              <a:t>Menée</a:t>
            </a:r>
            <a:r>
              <a:rPr lang="fr-FR" dirty="0" smtClean="0"/>
              <a:t> du 1</a:t>
            </a:r>
            <a:r>
              <a:rPr lang="fr-FR" baseline="30000" dirty="0" smtClean="0"/>
              <a:t>er</a:t>
            </a:r>
            <a:r>
              <a:rPr lang="fr-FR" dirty="0" smtClean="0"/>
              <a:t> au 17 juillet, sur la période post-confinement,</a:t>
            </a:r>
            <a:r>
              <a:rPr lang="fr-FR" baseline="0" dirty="0" smtClean="0"/>
              <a:t> avant la reprise des vols commerciaux (</a:t>
            </a:r>
            <a:r>
              <a:rPr lang="fr-FR" baseline="0" dirty="0" err="1" smtClean="0"/>
              <a:t>mai-juin</a:t>
            </a:r>
            <a:r>
              <a:rPr lang="fr-FR" baseline="0" dirty="0" smtClean="0"/>
              <a:t>) </a:t>
            </a:r>
          </a:p>
          <a:p>
            <a:pPr>
              <a:buFont typeface="Arial" pitchFamily="34" charset="0"/>
              <a:buChar char="•"/>
            </a:pPr>
            <a:r>
              <a:rPr lang="fr-FR" dirty="0" smtClean="0"/>
              <a:t>En </a:t>
            </a:r>
            <a:r>
              <a:rPr lang="fr-FR" dirty="0" err="1" smtClean="0"/>
              <a:t>mai-juin</a:t>
            </a:r>
            <a:r>
              <a:rPr lang="fr-FR" dirty="0" smtClean="0"/>
              <a:t> 2020, 5/10 entreprises impactées par la C-19 constatent une reprise, 1/3 toujours en dégradation.</a:t>
            </a:r>
          </a:p>
          <a:p>
            <a:pPr>
              <a:buFont typeface="Arial" pitchFamily="34" charset="0"/>
              <a:buChar char="•"/>
            </a:pPr>
            <a:r>
              <a:rPr lang="fr-FR" dirty="0" smtClean="0"/>
              <a:t>Principaux obstacles à la reprise : insuffisance de clientèle internationale (1/2 entreprises) ou locale (6/10), de commande publique (1/4)</a:t>
            </a:r>
            <a:endParaRPr lang="fr-FR" baseline="0" dirty="0" smtClean="0"/>
          </a:p>
          <a:p>
            <a:pPr>
              <a:buFont typeface="Arial" pitchFamily="34" charset="0"/>
              <a:buChar char="•"/>
            </a:pPr>
            <a:r>
              <a:rPr lang="fr-FR" baseline="0" dirty="0" smtClean="0"/>
              <a:t>baisse de chiffre d’affaires sur 2020 anticip</a:t>
            </a:r>
            <a:r>
              <a:rPr lang="fr-FR" dirty="0" smtClean="0"/>
              <a:t>ée par 8/10</a:t>
            </a:r>
            <a:endParaRPr lang="fr-FR" baseline="0" dirty="0" smtClean="0"/>
          </a:p>
          <a:p>
            <a:pPr>
              <a:buFont typeface="Arial" pitchFamily="34" charset="0"/>
              <a:buChar char="•"/>
            </a:pPr>
            <a:r>
              <a:rPr lang="fr-FR" dirty="0" smtClean="0"/>
              <a:t>7% redoutent une cessation d’activité à terme</a:t>
            </a:r>
          </a:p>
          <a:p>
            <a:pPr>
              <a:buFont typeface="Arial" pitchFamily="34" charset="0"/>
              <a:buChar char="•"/>
            </a:pPr>
            <a:r>
              <a:rPr lang="fr-FR" dirty="0" smtClean="0"/>
              <a:t>Dégradation de trésorerie pour 7/10 entreprises ; 1/3 a des retards de paiement.</a:t>
            </a:r>
          </a:p>
          <a:p>
            <a:pPr>
              <a:buFont typeface="Arial" pitchFamily="34" charset="0"/>
              <a:buChar char="•"/>
            </a:pPr>
            <a:endParaRPr lang="fr-FR" dirty="0" smtClean="0"/>
          </a:p>
          <a:p>
            <a:pPr>
              <a:buFont typeface="Arial" pitchFamily="34" charset="0"/>
              <a:buChar char="•"/>
            </a:pPr>
            <a:endParaRPr lang="fr-FR" dirty="0" smtClean="0"/>
          </a:p>
          <a:p>
            <a:endParaRPr lang="fr-FR" baseline="0" dirty="0" smtClean="0"/>
          </a:p>
          <a:p>
            <a:pPr>
              <a:buFont typeface="Arial" pitchFamily="34" charset="0"/>
              <a:buChar char="•"/>
            </a:pPr>
            <a:endParaRPr lang="fr-FR" b="1"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PGE accordés : </a:t>
            </a:r>
            <a:r>
              <a:rPr lang="fr-FR" dirty="0" smtClean="0"/>
              <a:t>4.3Mds en avril, 9.8 en mai 10.8 en juin</a:t>
            </a:r>
            <a:endParaRPr lang="fr-FR" b="1" dirty="0" smtClean="0"/>
          </a:p>
          <a:p>
            <a:endParaRPr lang="fr-FR" b="1" dirty="0" smtClean="0"/>
          </a:p>
          <a:p>
            <a:r>
              <a:rPr lang="fr-FR" b="1" dirty="0" smtClean="0"/>
              <a:t>Flux des dépôts bancaires en hausse avec le PGE à partir d’avril</a:t>
            </a:r>
            <a:r>
              <a:rPr lang="fr-FR" b="1" baseline="0" dirty="0" smtClean="0"/>
              <a:t> 2020</a:t>
            </a:r>
            <a:r>
              <a:rPr lang="fr-FR" b="1" dirty="0" smtClean="0"/>
              <a:t> :</a:t>
            </a:r>
            <a:endParaRPr lang="fr-FR" dirty="0" smtClean="0"/>
          </a:p>
          <a:p>
            <a:pPr>
              <a:buFont typeface="Arial" pitchFamily="34" charset="0"/>
              <a:buChar char="•"/>
            </a:pPr>
            <a:r>
              <a:rPr lang="fr-FR" dirty="0" smtClean="0"/>
              <a:t>+1.8Md en avril, +7.6 en mai et +9.6</a:t>
            </a:r>
            <a:r>
              <a:rPr lang="fr-FR" baseline="0" dirty="0" smtClean="0"/>
              <a:t> en juin</a:t>
            </a:r>
            <a:endParaRPr lang="fr-FR" dirty="0" smtClean="0"/>
          </a:p>
          <a:p>
            <a:pPr>
              <a:buFont typeface="Arial" pitchFamily="34" charset="0"/>
              <a:buChar char="•"/>
            </a:pPr>
            <a:r>
              <a:rPr lang="fr-FR" dirty="0" smtClean="0"/>
              <a:t>+0.6Md en moyenne (01/2017-02/2020)</a:t>
            </a:r>
          </a:p>
          <a:p>
            <a:pPr>
              <a:buFont typeface="Arial" pitchFamily="34" charset="0"/>
              <a:buChar char="•"/>
            </a:pPr>
            <a:endParaRPr lang="fr-FR" dirty="0" smtClean="0"/>
          </a:p>
          <a:p>
            <a:r>
              <a:rPr lang="fr-FR" b="1" dirty="0" smtClean="0"/>
              <a:t>De même</a:t>
            </a:r>
            <a:r>
              <a:rPr lang="fr-FR" b="1" baseline="0" dirty="0" smtClean="0"/>
              <a:t> pour les f</a:t>
            </a:r>
            <a:r>
              <a:rPr lang="fr-FR" b="1" dirty="0" smtClean="0"/>
              <a:t>lux des crédits bancaires bruts :</a:t>
            </a:r>
          </a:p>
          <a:p>
            <a:pPr>
              <a:buFont typeface="Arial" pitchFamily="34" charset="0"/>
              <a:buChar char="•"/>
            </a:pPr>
            <a:r>
              <a:rPr lang="fr-FR" dirty="0" smtClean="0"/>
              <a:t>+6Mds en avril, +7.3 en mai, +10.1 en juin</a:t>
            </a:r>
          </a:p>
          <a:p>
            <a:pPr>
              <a:buFont typeface="Arial" pitchFamily="34" charset="0"/>
              <a:buChar char="•"/>
            </a:pPr>
            <a:r>
              <a:rPr lang="fr-FR" dirty="0" smtClean="0"/>
              <a:t>+0.5Md en moyenne (01/2017-02/2020)</a:t>
            </a:r>
          </a:p>
          <a:p>
            <a:pPr>
              <a:buFont typeface="Arial" pitchFamily="34" charset="0"/>
              <a:buChar char="•"/>
            </a:pPr>
            <a:endParaRPr lang="fr-FR" dirty="0" smtClean="0"/>
          </a:p>
          <a:p>
            <a:r>
              <a:rPr lang="fr-FR" b="1" dirty="0" smtClean="0"/>
              <a:t>De février à juin 2020 :</a:t>
            </a:r>
            <a:endParaRPr lang="fr-FR" dirty="0" smtClean="0"/>
          </a:p>
          <a:p>
            <a:pPr>
              <a:buFont typeface="Arial" pitchFamily="34" charset="0"/>
              <a:buChar char="•"/>
            </a:pPr>
            <a:r>
              <a:rPr lang="fr-FR" dirty="0" smtClean="0"/>
              <a:t>hausse des dépôts de 18.4Mds </a:t>
            </a:r>
          </a:p>
          <a:p>
            <a:pPr>
              <a:buFont typeface="Arial" pitchFamily="34" charset="0"/>
              <a:buChar char="•"/>
            </a:pPr>
            <a:r>
              <a:rPr lang="fr-FR" dirty="0" smtClean="0"/>
              <a:t>Hausse de l’endettement de 24.5Mds</a:t>
            </a:r>
          </a:p>
          <a:p>
            <a:pPr>
              <a:buFont typeface="Arial" pitchFamily="34" charset="0"/>
              <a:buChar char="•"/>
            </a:pPr>
            <a:r>
              <a:rPr lang="fr-FR" b="1" dirty="0" smtClean="0">
                <a:solidFill>
                  <a:srgbClr val="FF0000"/>
                </a:solidFill>
              </a:rPr>
              <a:t>=&gt;surplus d’endettement net de 6.1Mds</a:t>
            </a:r>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Flux</a:t>
            </a:r>
            <a:r>
              <a:rPr lang="fr-FR" b="1" baseline="0" dirty="0" smtClean="0"/>
              <a:t> des dépôts bancaires décroissants</a:t>
            </a:r>
            <a:r>
              <a:rPr lang="fr-FR" b="1" dirty="0" smtClean="0"/>
              <a:t> avec le </a:t>
            </a:r>
            <a:r>
              <a:rPr lang="fr-FR" b="1" dirty="0" err="1" smtClean="0"/>
              <a:t>déconfinement</a:t>
            </a:r>
            <a:r>
              <a:rPr lang="fr-FR" b="1" dirty="0" smtClean="0"/>
              <a:t> : </a:t>
            </a:r>
            <a:endParaRPr lang="fr-FR" b="1" baseline="0" dirty="0" smtClean="0"/>
          </a:p>
          <a:p>
            <a:pPr>
              <a:buFont typeface="Arial" pitchFamily="34" charset="0"/>
              <a:buChar char="•"/>
            </a:pPr>
            <a:r>
              <a:rPr lang="fr-FR" baseline="0" dirty="0" smtClean="0"/>
              <a:t>+6Mds en avril, +3.6 en mai et +1.1 en juin</a:t>
            </a:r>
          </a:p>
          <a:p>
            <a:pPr>
              <a:buFont typeface="Arial" pitchFamily="34" charset="0"/>
              <a:buChar char="•"/>
            </a:pPr>
            <a:r>
              <a:rPr lang="fr-FR" baseline="0" dirty="0" smtClean="0"/>
              <a:t>+1.3Md en moyenne (01/2017-02/2020)</a:t>
            </a:r>
          </a:p>
          <a:p>
            <a:pPr>
              <a:buFont typeface="Arial" pitchFamily="34" charset="0"/>
              <a:buChar char="•"/>
            </a:pPr>
            <a:endParaRPr lang="fr-FR" baseline="0" dirty="0" smtClean="0"/>
          </a:p>
          <a:p>
            <a:r>
              <a:rPr lang="fr-FR" b="1" dirty="0" smtClean="0"/>
              <a:t>Flux</a:t>
            </a:r>
            <a:r>
              <a:rPr lang="fr-FR" b="1" baseline="0" dirty="0" smtClean="0"/>
              <a:t> des crédits bancaires :</a:t>
            </a:r>
          </a:p>
          <a:p>
            <a:pPr>
              <a:buFont typeface="Arial" pitchFamily="34" charset="0"/>
              <a:buChar char="•"/>
            </a:pPr>
            <a:r>
              <a:rPr lang="fr-FR" baseline="0" dirty="0" smtClean="0"/>
              <a:t>-1.6Md en avril, -0.1</a:t>
            </a:r>
            <a:r>
              <a:rPr lang="fr-FR" dirty="0" smtClean="0"/>
              <a:t> en mai</a:t>
            </a:r>
          </a:p>
          <a:p>
            <a:pPr>
              <a:buFont typeface="Arial" pitchFamily="34" charset="0"/>
              <a:buChar char="•"/>
            </a:pPr>
            <a:r>
              <a:rPr lang="fr-FR" baseline="0" dirty="0" smtClean="0"/>
              <a:t>+1.2Md</a:t>
            </a:r>
            <a:r>
              <a:rPr lang="fr-FR" dirty="0" smtClean="0"/>
              <a:t> en juin</a:t>
            </a:r>
            <a:endParaRPr lang="fr-FR" baseline="0" dirty="0" smtClean="0"/>
          </a:p>
          <a:p>
            <a:pPr>
              <a:buFont typeface="Arial" pitchFamily="34" charset="0"/>
              <a:buChar char="•"/>
            </a:pPr>
            <a:r>
              <a:rPr lang="fr-FR" baseline="0" dirty="0" smtClean="0"/>
              <a:t>+0.8Md en moyenne (01/2017-02/2020)</a:t>
            </a:r>
          </a:p>
          <a:p>
            <a:pPr>
              <a:buFont typeface="Arial" pitchFamily="34" charset="0"/>
              <a:buChar char="•"/>
            </a:pPr>
            <a:endParaRPr lang="fr-FR" dirty="0" smtClean="0"/>
          </a:p>
          <a:p>
            <a:r>
              <a:rPr lang="fr-FR" b="1" dirty="0" smtClean="0"/>
              <a:t>Consommation bridée par le confinement :</a:t>
            </a:r>
          </a:p>
          <a:p>
            <a:pPr>
              <a:buFont typeface="Arial" pitchFamily="34" charset="0"/>
              <a:buChar char="•"/>
            </a:pPr>
            <a:r>
              <a:rPr lang="fr-FR" dirty="0" smtClean="0"/>
              <a:t>-26% sur les immatriculations de voitures de tourisme (cumul 5 mois par rapport à 2019) : 1300 en 2020 contre 1700 en 2019</a:t>
            </a:r>
          </a:p>
          <a:p>
            <a:pPr>
              <a:buFont typeface="Arial" pitchFamily="34" charset="0"/>
              <a:buChar char="•"/>
            </a:pPr>
            <a:r>
              <a:rPr lang="fr-FR" dirty="0" smtClean="0"/>
              <a:t>Production de crédits conso : 23Mds au S1 2020 contre 26 au S1 2019, soit -12%</a:t>
            </a:r>
          </a:p>
          <a:p>
            <a:pPr>
              <a:buFont typeface="Arial" pitchFamily="34" charset="0"/>
              <a:buChar char="•"/>
            </a:pPr>
            <a:r>
              <a:rPr lang="fr-FR" dirty="0" smtClean="0"/>
              <a:t>Rattrapage de consommation en juin : hausse des dépôts (+1.1Md) &lt;moyenne des 3 dernières années (1.3Md) et de l’encours de crédits, notamment à la consommation (+0.2Md</a:t>
            </a:r>
            <a:r>
              <a:rPr lang="fr-FR" smtClean="0"/>
              <a:t>, après -0.6 en mai et -1.4 en avril)</a:t>
            </a:r>
            <a:endParaRPr lang="fr-FR" dirty="0" smtClean="0"/>
          </a:p>
          <a:p>
            <a:endParaRPr lang="fr-FR" baseline="0" dirty="0" smtClean="0"/>
          </a:p>
          <a:p>
            <a:r>
              <a:rPr lang="fr-FR" b="1" dirty="0" smtClean="0"/>
              <a:t>De février à juin 2020 , en cumul :</a:t>
            </a:r>
            <a:endParaRPr lang="fr-FR" dirty="0" smtClean="0"/>
          </a:p>
          <a:p>
            <a:pPr>
              <a:buFont typeface="Arial" pitchFamily="34" charset="0"/>
              <a:buChar char="•"/>
            </a:pPr>
            <a:r>
              <a:rPr lang="fr-FR" dirty="0" smtClean="0"/>
              <a:t>excédent de dépôts de 12.6Mds </a:t>
            </a:r>
          </a:p>
          <a:p>
            <a:pPr>
              <a:buFont typeface="Arial" pitchFamily="34" charset="0"/>
              <a:buChar char="•"/>
            </a:pPr>
            <a:r>
              <a:rPr lang="fr-FR" baseline="0" dirty="0" smtClean="0"/>
              <a:t>Diminution d’endettement de 0.1Md</a:t>
            </a:r>
          </a:p>
          <a:p>
            <a:pPr>
              <a:buFont typeface="Arial" pitchFamily="34" charset="0"/>
              <a:buChar char="•"/>
            </a:pPr>
            <a:r>
              <a:rPr lang="fr-FR" b="1" dirty="0" smtClean="0">
                <a:solidFill>
                  <a:srgbClr val="FF0000"/>
                </a:solidFill>
              </a:rPr>
              <a:t>=&gt;surplus d’épargne nette de 12.7Mds</a:t>
            </a: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https://upload.wikimedia.org/wikipedia/commons/e/ed/Reversed_Earth_map_1000x500.jpg</a:t>
            </a:r>
            <a:endParaRPr lang="fr-FR" dirty="0" smtClean="0"/>
          </a:p>
          <a:p>
            <a:endParaRPr lang="fr-FR" dirty="0" smtClean="0"/>
          </a:p>
          <a:p>
            <a:r>
              <a:rPr lang="fr-FR" dirty="0" smtClean="0"/>
              <a:t>Au milieu du Pacifique, à :</a:t>
            </a:r>
          </a:p>
          <a:p>
            <a:pPr>
              <a:buFont typeface="Calibri" pitchFamily="34" charset="0"/>
              <a:buChar char="→"/>
            </a:pPr>
            <a:r>
              <a:rPr lang="fr-FR" dirty="0" smtClean="0"/>
              <a:t>15700km de Paris</a:t>
            </a:r>
          </a:p>
          <a:p>
            <a:pPr>
              <a:buFont typeface="Calibri" pitchFamily="34" charset="0"/>
              <a:buChar char="→"/>
            </a:pPr>
            <a:r>
              <a:rPr lang="fr-FR" dirty="0" smtClean="0"/>
              <a:t>6600km de Los Angeles</a:t>
            </a:r>
          </a:p>
          <a:p>
            <a:pPr>
              <a:buFont typeface="Calibri" pitchFamily="34" charset="0"/>
              <a:buChar char="→"/>
            </a:pPr>
            <a:r>
              <a:rPr lang="fr-FR" dirty="0" smtClean="0"/>
              <a:t>4400km de Hawaii</a:t>
            </a:r>
          </a:p>
          <a:p>
            <a:pPr>
              <a:buFont typeface="Calibri" pitchFamily="34" charset="0"/>
              <a:buChar char="→"/>
            </a:pPr>
            <a:r>
              <a:rPr lang="fr-FR" dirty="0" smtClean="0"/>
              <a:t>7900km de Santiago</a:t>
            </a:r>
          </a:p>
          <a:p>
            <a:pPr>
              <a:buFont typeface="Calibri" pitchFamily="34" charset="0"/>
              <a:buChar char="→"/>
            </a:pPr>
            <a:r>
              <a:rPr lang="fr-FR" dirty="0" smtClean="0"/>
              <a:t>4100km d’Auckland</a:t>
            </a:r>
          </a:p>
          <a:p>
            <a:pPr>
              <a:buFont typeface="Calibri" pitchFamily="34" charset="0"/>
              <a:buChar char="→"/>
            </a:pPr>
            <a:r>
              <a:rPr lang="fr-FR" dirty="0" smtClean="0"/>
              <a:t>4600km de Nouméa</a:t>
            </a:r>
          </a:p>
          <a:p>
            <a:pPr>
              <a:buFont typeface="Calibri" pitchFamily="34" charset="0"/>
              <a:buChar char="→"/>
            </a:pPr>
            <a:r>
              <a:rPr lang="fr-FR" dirty="0" smtClean="0"/>
              <a:t>2900km de Wallis &amp; Futuna</a:t>
            </a:r>
          </a:p>
          <a:p>
            <a:pPr>
              <a:buFont typeface="Calibri" pitchFamily="34" charset="0"/>
              <a:buChar char="→"/>
            </a:pPr>
            <a:r>
              <a:rPr lang="fr-FR" dirty="0" smtClean="0"/>
              <a:t>3400km de Fidji</a:t>
            </a:r>
          </a:p>
          <a:p>
            <a:pPr>
              <a:buFont typeface="Calibri" pitchFamily="34" charset="0"/>
              <a:buChar char="→"/>
            </a:pPr>
            <a:r>
              <a:rPr lang="fr-FR" dirty="0" smtClean="0"/>
              <a:t>6100km de Sydney</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r>
              <a:rPr lang="fr-FR" sz="800" b="1" dirty="0" smtClean="0"/>
              <a:t>Dispositifs État</a:t>
            </a:r>
          </a:p>
          <a:p>
            <a:pPr algn="just">
              <a:buFont typeface="Arial" pitchFamily="34" charset="0"/>
              <a:buChar char="•"/>
            </a:pPr>
            <a:r>
              <a:rPr lang="fr-FR" sz="800" dirty="0" smtClean="0"/>
              <a:t>PGE : 35Mds débloqués à fin juillet</a:t>
            </a:r>
          </a:p>
          <a:p>
            <a:pPr algn="just">
              <a:buFont typeface="Arial" pitchFamily="34" charset="0"/>
              <a:buChar char="•"/>
            </a:pPr>
            <a:r>
              <a:rPr lang="fr-FR" sz="800" dirty="0" smtClean="0"/>
              <a:t>Fonds de solidarité national(entreprises &lt;10 salariés et &lt;120Mf de CA) : 1</a:t>
            </a:r>
            <a:r>
              <a:rPr lang="fr-FR" sz="800" baseline="30000" dirty="0" smtClean="0"/>
              <a:t>er</a:t>
            </a:r>
            <a:r>
              <a:rPr lang="fr-FR" sz="800" dirty="0" smtClean="0"/>
              <a:t> volet (jusqu’à 1500€), 2</a:t>
            </a:r>
            <a:r>
              <a:rPr lang="fr-FR" sz="800" baseline="30000" dirty="0" smtClean="0"/>
              <a:t>e</a:t>
            </a:r>
            <a:r>
              <a:rPr lang="fr-FR" sz="800" dirty="0" smtClean="0"/>
              <a:t> volet (2 à 5K€)</a:t>
            </a:r>
          </a:p>
          <a:p>
            <a:pPr algn="just"/>
            <a:r>
              <a:rPr lang="fr-FR" sz="800" b="1" dirty="0" smtClean="0"/>
              <a:t>Dispositifs Polynésie française </a:t>
            </a:r>
          </a:p>
          <a:p>
            <a:pPr algn="just">
              <a:buFont typeface="Arial" pitchFamily="34" charset="0"/>
              <a:buChar char="•"/>
            </a:pPr>
            <a:r>
              <a:rPr lang="fr-FR" sz="800" dirty="0" smtClean="0"/>
              <a:t>Indemnité de revenu, puis DESETI (Dispositif Exceptionnel de Sauvegarde de l'Emploi des Travailleurs Indépendants)</a:t>
            </a:r>
          </a:p>
          <a:p>
            <a:pPr algn="just">
              <a:buFont typeface="Arial" pitchFamily="34" charset="0"/>
              <a:buChar char="•"/>
            </a:pPr>
            <a:r>
              <a:rPr lang="fr-FR" sz="800" dirty="0" smtClean="0"/>
              <a:t>Revenu de solidarité, puis </a:t>
            </a:r>
            <a:r>
              <a:rPr lang="fr-FR" sz="800" dirty="0" err="1" smtClean="0"/>
              <a:t>DiESE</a:t>
            </a:r>
            <a:r>
              <a:rPr lang="fr-FR" sz="800" dirty="0" smtClean="0"/>
              <a:t> (Dispositif Exceptionnel de Sécurisation de l’Emploi) pour les salariés</a:t>
            </a:r>
          </a:p>
          <a:p>
            <a:pPr algn="just">
              <a:buFont typeface="Arial" pitchFamily="34" charset="0"/>
              <a:buChar char="•"/>
            </a:pPr>
            <a:r>
              <a:rPr lang="fr-FR" sz="800" dirty="0" smtClean="0"/>
              <a:t>Reports d’échéances fiscales et sociales</a:t>
            </a:r>
          </a:p>
          <a:p>
            <a:pPr algn="just">
              <a:buFont typeface="Arial" pitchFamily="34" charset="0"/>
              <a:buChar char="•"/>
            </a:pPr>
            <a:r>
              <a:rPr lang="fr-FR" sz="800" dirty="0" smtClean="0"/>
              <a:t>Prêts relance </a:t>
            </a:r>
            <a:r>
              <a:rPr lang="fr-FR" sz="800" dirty="0" err="1" smtClean="0"/>
              <a:t>Sofidep</a:t>
            </a:r>
            <a:endParaRPr lang="fr-FR" sz="800" dirty="0" smtClean="0"/>
          </a:p>
          <a:p>
            <a:pPr algn="just"/>
            <a:r>
              <a:rPr lang="fr-FR" sz="800" b="1" dirty="0" smtClean="0"/>
              <a:t>********************************************************************************************************</a:t>
            </a:r>
          </a:p>
          <a:p>
            <a:pPr algn="just"/>
            <a:r>
              <a:rPr lang="fr-FR" sz="800" b="1" dirty="0" smtClean="0"/>
              <a:t>Éducation et marché du travail </a:t>
            </a:r>
            <a:r>
              <a:rPr lang="fr-FR" sz="800" dirty="0" smtClean="0"/>
              <a:t>:</a:t>
            </a:r>
          </a:p>
          <a:p>
            <a:pPr algn="just"/>
            <a:r>
              <a:rPr lang="fr-FR" sz="800" dirty="0" smtClean="0"/>
              <a:t>La Charte de l’éducation, établie en 2011 et complétée en juillet 2016, a fixé des objectifs assortis d’indicateurs de performance, notamment en matière de lutte contre le décrochage scolaire. Dans ce cadre, les modalités de collaboration entre le Pays et l’État ont été redéfinies dans une nouvelle convention décennale, mise en place en 2017.</a:t>
            </a:r>
          </a:p>
          <a:p>
            <a:pPr algn="just"/>
            <a:r>
              <a:rPr lang="fr-FR" sz="800" dirty="0" smtClean="0"/>
              <a:t>Élargissement de l’offre post-bac (ECT, BTS, 2 DUT -gestion et commerce- à l’UPF, CPGE dans les lycées, ISEPP…), et sans bac (RSMA).</a:t>
            </a:r>
          </a:p>
          <a:p>
            <a:pPr algn="just">
              <a:spcAft>
                <a:spcPts val="600"/>
              </a:spcAft>
            </a:pPr>
            <a:r>
              <a:rPr lang="fr-FR" sz="800" dirty="0" smtClean="0"/>
              <a:t>Formations professionnelles : organismes privés et SEFI</a:t>
            </a:r>
          </a:p>
          <a:p>
            <a:pPr algn="just"/>
            <a:r>
              <a:rPr lang="fr-FR" sz="800" b="1" dirty="0" smtClean="0"/>
              <a:t>Réforme de la PSG </a:t>
            </a:r>
            <a:r>
              <a:rPr lang="fr-FR" sz="800" dirty="0" smtClean="0"/>
              <a:t>:</a:t>
            </a:r>
          </a:p>
          <a:p>
            <a:pPr algn="just">
              <a:buFont typeface="Arial" pitchFamily="34" charset="0"/>
              <a:buChar char="•"/>
            </a:pPr>
            <a:r>
              <a:rPr lang="fr-FR" sz="800" dirty="0" err="1" smtClean="0"/>
              <a:t>Equilibre</a:t>
            </a:r>
            <a:r>
              <a:rPr lang="fr-FR" sz="800" dirty="0" smtClean="0"/>
              <a:t> financier de la PSG altéré par la crise économique et l’évolution démographique (allongement de la durée de vie et des études) et de la complexité de la gestion de trois régimes distincts.</a:t>
            </a:r>
          </a:p>
          <a:p>
            <a:pPr algn="just"/>
            <a:r>
              <a:rPr lang="fr-FR" sz="800" dirty="0" smtClean="0"/>
              <a:t>Axes de réforme : réaliser des économies dans les prises en charge (hausse du ticket modérateur, génériques…), revoir la répartition des ressources de la PSG entre cotisations et fiscalité, refondre les régimes en un seul géré par branche (maladie, vieillesse, famille et solidarité), réorganiser le CHPF, renforcer l’offre médicale dans les îles (télémédecine, élargissement des compétences des sages-femmes, délocalisation des postes de dialyse et des </a:t>
            </a:r>
            <a:r>
              <a:rPr lang="fr-FR" sz="800" dirty="0" err="1" smtClean="0"/>
              <a:t>chimios</a:t>
            </a:r>
            <a:r>
              <a:rPr lang="fr-FR" sz="800" dirty="0" smtClean="0"/>
              <a:t>…) établir un schéma directeur de la prévention, revoir les retraites.</a:t>
            </a:r>
          </a:p>
          <a:p>
            <a:pPr algn="just"/>
            <a:r>
              <a:rPr lang="fr-FR" sz="800" dirty="0" smtClean="0"/>
              <a:t> </a:t>
            </a:r>
          </a:p>
          <a:p>
            <a:pPr algn="just"/>
            <a:r>
              <a:rPr lang="fr-FR" sz="800" b="1" dirty="0" smtClean="0"/>
              <a:t>Transition énergétique </a:t>
            </a:r>
            <a:r>
              <a:rPr lang="fr-FR" sz="800" dirty="0" smtClean="0"/>
              <a:t>:</a:t>
            </a:r>
          </a:p>
          <a:p>
            <a:pPr algn="just">
              <a:spcAft>
                <a:spcPts val="600"/>
              </a:spcAft>
            </a:pPr>
            <a:r>
              <a:rPr lang="fr-FR" sz="800" dirty="0" smtClean="0"/>
              <a:t>En 2019 : production d’électricité pour 2/3 en énergie thermique, 30% en hydraulique, 2% en photovoltaïque. Convention 2015-2020 entre le Pays et l’ADEME pour la transition : 1,15Md cofinancé par le Pays et l’État. </a:t>
            </a:r>
          </a:p>
          <a:p>
            <a:pPr algn="just"/>
            <a:r>
              <a:rPr lang="fr-FR" sz="800" b="1" dirty="0" smtClean="0"/>
              <a:t>Conditions de vie et infrastructures</a:t>
            </a:r>
            <a:r>
              <a:rPr lang="fr-FR" sz="800" dirty="0" smtClean="0"/>
              <a:t> : 10</a:t>
            </a:r>
            <a:r>
              <a:rPr lang="fr-FR" sz="800" baseline="30000" dirty="0" smtClean="0"/>
              <a:t>e</a:t>
            </a:r>
            <a:r>
              <a:rPr lang="fr-FR" sz="800" dirty="0" smtClean="0"/>
              <a:t> fonds FED, contrats de projets</a:t>
            </a:r>
          </a:p>
          <a:p>
            <a:pPr lvl="0" algn="just"/>
            <a:r>
              <a:rPr lang="fr-FR" sz="800" dirty="0" smtClean="0"/>
              <a:t>Eau potable : 59% de la population y a accès (13% en 2007)</a:t>
            </a:r>
          </a:p>
          <a:p>
            <a:pPr lvl="0" algn="just"/>
            <a:r>
              <a:rPr lang="fr-FR" sz="800" dirty="0" smtClean="0"/>
              <a:t>Assainissement des eaux usées : insuffisant, encore individuel, concourt à la pollution des cours d’eau et des lagons. Selon une étude de l’AFD en 2012 : impact économique de 5Mds/an. </a:t>
            </a:r>
          </a:p>
          <a:p>
            <a:pPr lvl="0" algn="just"/>
            <a:r>
              <a:rPr lang="fr-FR" sz="800" dirty="0" smtClean="0"/>
              <a:t>Gestion des déchets : aux îles du Vent, traitée par le syndicat </a:t>
            </a:r>
            <a:r>
              <a:rPr lang="fr-FR" sz="800" dirty="0" err="1" smtClean="0"/>
              <a:t>Fenua</a:t>
            </a:r>
            <a:r>
              <a:rPr lang="fr-FR" sz="800" dirty="0" smtClean="0"/>
              <a:t> Ma (sauf </a:t>
            </a:r>
            <a:r>
              <a:rPr lang="fr-FR" sz="800" dirty="0" err="1" smtClean="0"/>
              <a:t>Faa’a</a:t>
            </a:r>
            <a:r>
              <a:rPr lang="fr-FR" sz="800" dirty="0" smtClean="0"/>
              <a:t>), tri sélectif. Déchetteries aménagées, CET et encore souvent décharges sauvages dans les îles.</a:t>
            </a:r>
          </a:p>
          <a:p>
            <a:pPr lvl="0" algn="just"/>
            <a:r>
              <a:rPr lang="fr-FR" sz="800" dirty="0" smtClean="0"/>
              <a:t>Communications : câbles sous-marins</a:t>
            </a: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22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r>
              <a:rPr lang="fr-FR" b="1" dirty="0" smtClean="0"/>
              <a:t>Double isolement, </a:t>
            </a:r>
            <a:r>
              <a:rPr lang="fr-FR" dirty="0" smtClean="0"/>
              <a:t> distances de Tahiti en km à : </a:t>
            </a:r>
            <a:r>
              <a:rPr lang="fr-FR" dirty="0" err="1" smtClean="0"/>
              <a:t>Hiva</a:t>
            </a:r>
            <a:r>
              <a:rPr lang="fr-FR" dirty="0" smtClean="0"/>
              <a:t> </a:t>
            </a:r>
            <a:r>
              <a:rPr lang="fr-FR" dirty="0" err="1" smtClean="0"/>
              <a:t>Oa</a:t>
            </a:r>
            <a:r>
              <a:rPr lang="fr-FR" dirty="0" smtClean="0"/>
              <a:t> (1400), </a:t>
            </a:r>
            <a:r>
              <a:rPr lang="fr-FR" dirty="0" err="1" smtClean="0"/>
              <a:t>Rikitea</a:t>
            </a:r>
            <a:r>
              <a:rPr lang="fr-FR" dirty="0" smtClean="0"/>
              <a:t> (1600), Rapa (1200), </a:t>
            </a:r>
            <a:r>
              <a:rPr lang="fr-FR" dirty="0" err="1" smtClean="0"/>
              <a:t>Hao</a:t>
            </a:r>
            <a:r>
              <a:rPr lang="fr-FR" dirty="0" smtClean="0"/>
              <a:t> (900).</a:t>
            </a:r>
          </a:p>
          <a:p>
            <a:pPr algn="just"/>
            <a:r>
              <a:rPr lang="fr-FR" dirty="0" smtClean="0"/>
              <a:t>Transports inter îles :</a:t>
            </a:r>
          </a:p>
          <a:p>
            <a:pPr lvl="0" algn="just">
              <a:buFont typeface="Arial" pitchFamily="34" charset="0"/>
              <a:buChar char="•"/>
            </a:pPr>
            <a:r>
              <a:rPr lang="fr-FR" dirty="0" smtClean="0"/>
              <a:t>par voie maritime avec 24 navires privés : 2M de passagers en 2019 dont 99% sur Moorea (11.7M Calais, 2.1M Marseille, Bastia 2M), 460K tonnes de fret dont 1/3 avec les îles du Vent et 1/3 avec les îles Sous-le-Vent. </a:t>
            </a:r>
          </a:p>
          <a:p>
            <a:pPr lvl="0" algn="just">
              <a:spcAft>
                <a:spcPts val="600"/>
              </a:spcAft>
              <a:buFont typeface="Arial" pitchFamily="34" charset="0"/>
              <a:buChar char="•"/>
            </a:pPr>
            <a:r>
              <a:rPr lang="fr-FR" dirty="0" smtClean="0"/>
              <a:t>par voie aérienne, 43 aérodromes dans les îles qui bénéficient des lignes régulières de Air Tahiti. 750K passagers en 2019.</a:t>
            </a:r>
          </a:p>
          <a:p>
            <a:pPr algn="just"/>
            <a:r>
              <a:rPr lang="fr-FR" b="1" dirty="0" smtClean="0"/>
              <a:t>Exiguïté du pays </a:t>
            </a:r>
            <a:r>
              <a:rPr lang="fr-FR" dirty="0" smtClean="0"/>
              <a:t>: 118 îles pour un total de 3600km</a:t>
            </a:r>
            <a:r>
              <a:rPr lang="fr-FR" baseline="30000" dirty="0" smtClean="0"/>
              <a:t>2</a:t>
            </a:r>
            <a:r>
              <a:rPr lang="fr-FR" dirty="0" smtClean="0"/>
              <a:t>, densité moyenne de 73 habitants/km</a:t>
            </a:r>
            <a:r>
              <a:rPr lang="fr-FR" baseline="30000" dirty="0" smtClean="0"/>
              <a:t>2</a:t>
            </a:r>
            <a:r>
              <a:rPr lang="fr-FR" dirty="0" smtClean="0"/>
              <a:t> (France+DOM=106Km</a:t>
            </a:r>
            <a:r>
              <a:rPr lang="fr-FR" baseline="30000" dirty="0" smtClean="0"/>
              <a:t>2</a:t>
            </a:r>
            <a:r>
              <a:rPr lang="fr-FR" dirty="0" smtClean="0"/>
              <a:t>). </a:t>
            </a:r>
          </a:p>
          <a:p>
            <a:pPr algn="just">
              <a:spcAft>
                <a:spcPts val="600"/>
              </a:spcAft>
            </a:pPr>
            <a:r>
              <a:rPr lang="fr-FR" dirty="0" smtClean="0"/>
              <a:t>Surface agricole utile : 39000 ha (390km</a:t>
            </a:r>
            <a:r>
              <a:rPr lang="fr-FR" baseline="30000" dirty="0" smtClean="0"/>
              <a:t>2</a:t>
            </a:r>
            <a:r>
              <a:rPr lang="fr-FR" dirty="0" smtClean="0"/>
              <a:t>, soit 10% de la superficie totale du pays) dont les ¾ en cocoteraie. Insuffisance de terres cultivables (sols pauvres sur les atolls, terrains escarpés et peu de plaines fertiles dans les îles hautes, indivision foncière).</a:t>
            </a:r>
          </a:p>
          <a:p>
            <a:pPr algn="just">
              <a:spcAft>
                <a:spcPts val="600"/>
              </a:spcAft>
            </a:pPr>
            <a:r>
              <a:rPr lang="fr-FR" b="1" dirty="0" smtClean="0"/>
              <a:t>Ressources naturelles limitées</a:t>
            </a:r>
            <a:r>
              <a:rPr lang="fr-FR" dirty="0" smtClean="0"/>
              <a:t> : nées de l’océan (poisson, perles et tourisme), phosphate exploité jusqu’aux 1960 à Makatea. </a:t>
            </a:r>
          </a:p>
          <a:p>
            <a:pPr algn="just"/>
            <a:r>
              <a:rPr lang="fr-FR" b="1" dirty="0" smtClean="0"/>
              <a:t>Faibles ressources humaines</a:t>
            </a:r>
            <a:r>
              <a:rPr lang="fr-FR" dirty="0" smtClean="0"/>
              <a:t> : 278 400 habitants en 2019 (est.). 88% dans l’archipel de la Société. 75% aux îles du Vent (2/3 à Tahiti), 13% aux îles Sous-Le-Vent.</a:t>
            </a:r>
          </a:p>
          <a:p>
            <a:pPr algn="just"/>
            <a:r>
              <a:rPr lang="fr-FR" dirty="0" smtClean="0"/>
              <a:t>Croissance démographique : +0,4% en 2019 (+0,6% en moyenne annuelle entre 2012 et 2017) car déficit migratoire et baisse de la natalité (1,7 enfant/femme, 1,9 en France). Encore 30% &lt;20ans, mais vieillissement (13%&gt;60ans). </a:t>
            </a:r>
          </a:p>
          <a:p>
            <a:pPr algn="just"/>
            <a:r>
              <a:rPr lang="fr-FR" dirty="0" smtClean="0"/>
              <a:t>Taux de chômage de 14.7% sens BIT en 2018 dans la Société</a:t>
            </a:r>
          </a:p>
          <a:p>
            <a:pPr algn="just">
              <a:spcAft>
                <a:spcPts val="600"/>
              </a:spcAft>
            </a:pPr>
            <a:r>
              <a:rPr lang="fr-FR" dirty="0" smtClean="0"/>
              <a:t>Taux d’emploi =52% (actifs occupés/population&gt;15 ans) en 2018/66% en France, 69% OCDE en 2019</a:t>
            </a:r>
          </a:p>
          <a:p>
            <a:pPr algn="just"/>
            <a:r>
              <a:rPr lang="fr-FR" b="1" dirty="0" smtClean="0"/>
              <a:t>Marché intérieur restreint</a:t>
            </a:r>
            <a:r>
              <a:rPr lang="fr-FR" dirty="0" smtClean="0"/>
              <a:t> : peu d’économies d’échelles possibles, donc importations pour les besoins (énergie, alimentation…).</a:t>
            </a: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r>
              <a:rPr lang="fr-FR" sz="900" b="1" dirty="0" smtClean="0"/>
              <a:t>Espace maritime : </a:t>
            </a:r>
            <a:r>
              <a:rPr lang="fr-FR" sz="900" dirty="0" smtClean="0"/>
              <a:t>ZEE de 5,5M km</a:t>
            </a:r>
            <a:r>
              <a:rPr lang="fr-FR" sz="900" baseline="30000" dirty="0" smtClean="0"/>
              <a:t>2</a:t>
            </a:r>
            <a:r>
              <a:rPr lang="fr-FR" sz="900" dirty="0" smtClean="0"/>
              <a:t> (France 11M). Position centrale de la Polynésie française dans le Pacifique. Vie économique centrée autour de l’Atlantique au XXème siècle qui a basculé vers le Pacifique au XXIème siècle :</a:t>
            </a:r>
          </a:p>
          <a:p>
            <a:pPr lvl="0" algn="just"/>
            <a:r>
              <a:rPr lang="fr-FR" sz="900" dirty="0" smtClean="0"/>
              <a:t>Forum de l’APEC, fondée en 1989 avec 21 membres (pays du pourtour dont États-Unis, Russie, Chine…)</a:t>
            </a:r>
          </a:p>
          <a:p>
            <a:pPr lvl="0" algn="just">
              <a:spcAft>
                <a:spcPts val="600"/>
              </a:spcAft>
            </a:pPr>
            <a:r>
              <a:rPr lang="fr-FR" sz="900" dirty="0" smtClean="0"/>
              <a:t>Accord </a:t>
            </a:r>
            <a:r>
              <a:rPr lang="fr-FR" sz="900" dirty="0" err="1" smtClean="0"/>
              <a:t>trans</a:t>
            </a:r>
            <a:r>
              <a:rPr lang="fr-FR" sz="900" dirty="0" smtClean="0"/>
              <a:t>-pacifique (TPP), traité de libre-échange, quitté par les États-Unis en 2017 (Chili, Singapour, Nouvelle-Zélande, Malaisie, Canada, Mexique…)</a:t>
            </a:r>
          </a:p>
          <a:p>
            <a:pPr algn="just">
              <a:spcAft>
                <a:spcPts val="600"/>
              </a:spcAft>
            </a:pPr>
            <a:r>
              <a:rPr lang="fr-FR" sz="900" b="1" dirty="0" smtClean="0"/>
              <a:t>Ressources halieutiques et aquaculture</a:t>
            </a:r>
            <a:r>
              <a:rPr lang="fr-FR" sz="900" dirty="0" smtClean="0"/>
              <a:t> (perle, poisson). Élevages de </a:t>
            </a:r>
            <a:r>
              <a:rPr lang="fr-FR" sz="900" dirty="0" err="1" smtClean="0"/>
              <a:t>platax</a:t>
            </a:r>
            <a:r>
              <a:rPr lang="fr-FR" sz="900" dirty="0" smtClean="0"/>
              <a:t> (</a:t>
            </a:r>
            <a:r>
              <a:rPr lang="fr-FR" sz="900" dirty="0" err="1" smtClean="0"/>
              <a:t>paraha</a:t>
            </a:r>
            <a:r>
              <a:rPr lang="fr-FR" sz="900" dirty="0" smtClean="0"/>
              <a:t> </a:t>
            </a:r>
            <a:r>
              <a:rPr lang="fr-FR" sz="900" dirty="0" err="1" smtClean="0"/>
              <a:t>peue</a:t>
            </a:r>
            <a:r>
              <a:rPr lang="fr-FR" sz="900" dirty="0" smtClean="0"/>
              <a:t>), crevettes, projet de </a:t>
            </a:r>
            <a:r>
              <a:rPr lang="fr-FR" sz="900" dirty="0" err="1" smtClean="0"/>
              <a:t>Hao</a:t>
            </a:r>
            <a:r>
              <a:rPr lang="fr-FR" sz="900" dirty="0" smtClean="0"/>
              <a:t> …au long cours (objectif d’export de 50k tonnes à moyen terme)</a:t>
            </a:r>
          </a:p>
          <a:p>
            <a:pPr algn="just">
              <a:spcAft>
                <a:spcPts val="600"/>
              </a:spcAft>
            </a:pPr>
            <a:r>
              <a:rPr lang="fr-FR" sz="900" dirty="0" smtClean="0"/>
              <a:t>Bonnes conditions pour le </a:t>
            </a:r>
            <a:r>
              <a:rPr lang="fr-FR" sz="900" b="1" dirty="0" smtClean="0"/>
              <a:t>nautisme et la croisière</a:t>
            </a:r>
            <a:r>
              <a:rPr lang="fr-FR" sz="900" dirty="0" smtClean="0"/>
              <a:t> : îles proches, navigabilité, panoramas…</a:t>
            </a:r>
          </a:p>
          <a:p>
            <a:pPr algn="just">
              <a:spcAft>
                <a:spcPts val="600"/>
              </a:spcAft>
            </a:pPr>
            <a:r>
              <a:rPr lang="fr-FR" sz="900" dirty="0" smtClean="0"/>
              <a:t>Perspectives sur les </a:t>
            </a:r>
            <a:r>
              <a:rPr lang="fr-FR" sz="900" b="1" dirty="0" smtClean="0"/>
              <a:t>énergies marines </a:t>
            </a:r>
            <a:r>
              <a:rPr lang="fr-FR" sz="900" dirty="0" smtClean="0"/>
              <a:t>: </a:t>
            </a:r>
            <a:r>
              <a:rPr lang="fr-FR" sz="900" dirty="0" err="1" smtClean="0"/>
              <a:t>swac</a:t>
            </a:r>
            <a:r>
              <a:rPr lang="fr-FR" sz="900" dirty="0" smtClean="0"/>
              <a:t> (Intercontinental Bora, The Brando), tests pour des centrales </a:t>
            </a:r>
            <a:r>
              <a:rPr lang="fr-FR" sz="900" dirty="0" err="1" smtClean="0"/>
              <a:t>houlomotrices</a:t>
            </a:r>
            <a:r>
              <a:rPr lang="fr-FR" sz="900" dirty="0" smtClean="0"/>
              <a:t> (</a:t>
            </a:r>
            <a:r>
              <a:rPr lang="fr-FR" sz="900" dirty="0" err="1" smtClean="0"/>
              <a:t>Papara</a:t>
            </a:r>
            <a:r>
              <a:rPr lang="fr-FR" sz="900" dirty="0" smtClean="0"/>
              <a:t> en 2008, </a:t>
            </a:r>
            <a:r>
              <a:rPr lang="fr-FR" sz="900" dirty="0" err="1" smtClean="0"/>
              <a:t>Tetiaroa</a:t>
            </a:r>
            <a:r>
              <a:rPr lang="fr-FR" sz="900" dirty="0" smtClean="0"/>
              <a:t> en 2011) et centrales hydroliennes, technologie non mature utilisant les courants sous-marins (</a:t>
            </a:r>
            <a:r>
              <a:rPr lang="fr-FR" sz="900" dirty="0" err="1" smtClean="0"/>
              <a:t>Hao</a:t>
            </a:r>
            <a:r>
              <a:rPr lang="fr-FR" sz="900" dirty="0" smtClean="0"/>
              <a:t> en 2011, </a:t>
            </a:r>
            <a:r>
              <a:rPr lang="fr-FR" sz="900" dirty="0" err="1" smtClean="0"/>
              <a:t>Manihi</a:t>
            </a:r>
            <a:r>
              <a:rPr lang="fr-FR" sz="900" dirty="0" smtClean="0"/>
              <a:t> et </a:t>
            </a:r>
            <a:r>
              <a:rPr lang="fr-FR" sz="900" dirty="0" err="1" smtClean="0"/>
              <a:t>Takaroa</a:t>
            </a:r>
            <a:r>
              <a:rPr lang="fr-FR" sz="900" dirty="0" smtClean="0"/>
              <a:t> en 2015). En 2015, proposition du groupe français DCNS au Pays d’un projet d’investissement relatif à l’installation de centrales d’énergie thermique de mer (ETM), technologie utilisant le différentiel de température entre eaux de surface et eaux en profondeur pour créer de l’électricité ainsi que de l’eau douce. </a:t>
            </a:r>
          </a:p>
          <a:p>
            <a:pPr algn="just">
              <a:spcAft>
                <a:spcPts val="600"/>
              </a:spcAft>
            </a:pPr>
            <a:r>
              <a:rPr lang="fr-FR" sz="900" b="1" dirty="0" smtClean="0"/>
              <a:t>Ressources minérales profondes</a:t>
            </a:r>
            <a:r>
              <a:rPr lang="fr-FR" sz="900" dirty="0" smtClean="0"/>
              <a:t> (selon l’étude IRD de2015, potentiel en cobalt et phosphate) et </a:t>
            </a:r>
            <a:r>
              <a:rPr lang="fr-FR" sz="900" b="1" dirty="0" smtClean="0"/>
              <a:t>micro-organismes marins</a:t>
            </a:r>
            <a:r>
              <a:rPr lang="fr-FR" sz="900" dirty="0" smtClean="0"/>
              <a:t> (recherches en vue de l’exploitation de pour leur utilisation en cosmétique)</a:t>
            </a:r>
          </a:p>
          <a:p>
            <a:pPr algn="just"/>
            <a:r>
              <a:rPr lang="fr-FR" sz="900" b="1" dirty="0" smtClean="0"/>
              <a:t>Tissu des entreprises</a:t>
            </a:r>
            <a:r>
              <a:rPr lang="fr-FR" sz="900" dirty="0" smtClean="0"/>
              <a:t> : </a:t>
            </a:r>
          </a:p>
          <a:p>
            <a:pPr algn="just"/>
            <a:r>
              <a:rPr lang="fr-FR" sz="900" dirty="0" smtClean="0"/>
              <a:t>Dense : 29K entreprises en 2019, surtout dans le tertiaire (77%), notamment le commerce (19%). Concentration aux îles du Vent (81%) et îles Sous-Le-Vent (12%).</a:t>
            </a:r>
          </a:p>
          <a:p>
            <a:pPr algn="just">
              <a:spcAft>
                <a:spcPts val="600"/>
              </a:spcAft>
            </a:pPr>
            <a:r>
              <a:rPr lang="fr-FR" sz="900" dirty="0" smtClean="0"/>
              <a:t>Majorité de TPE : 92% ont 2 salariés au +, 3% en ont + que 10</a:t>
            </a:r>
          </a:p>
          <a:p>
            <a:pPr algn="just">
              <a:spcAft>
                <a:spcPts val="600"/>
              </a:spcAft>
            </a:pPr>
            <a:r>
              <a:rPr lang="fr-FR" sz="900" b="1" dirty="0" smtClean="0"/>
              <a:t>Liens avec la France</a:t>
            </a:r>
            <a:r>
              <a:rPr lang="fr-FR" sz="900" dirty="0" smtClean="0"/>
              <a:t> : historiques (1842 protectorat, 1880 cession de la souveraineté), institutionnels (statuts d’autonomie successifs), économiques, logistiques, dette nucléaire. Passeport français</a:t>
            </a:r>
            <a:endParaRPr lang="fr-FR" sz="900"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algn="just">
              <a:spcAft>
                <a:spcPts val="600"/>
              </a:spcAft>
            </a:pPr>
            <a:r>
              <a:rPr lang="fr-FR" b="1" dirty="0" smtClean="0"/>
              <a:t>Statut d’autonomie</a:t>
            </a:r>
            <a:r>
              <a:rPr lang="fr-FR" dirty="0" smtClean="0"/>
              <a:t> large depuis 2004 (la Polynésie française a la compétence de principe et l’État des compétences résiduelles, régaliennes, comme la justice), droit économique mixte : local et français. Ainsi le CMF s’applique en Polynésie française, ce qui entraîne des conflits apparents d’applicabilité et de compétences ainsi que des difficultés d’interprétation. </a:t>
            </a:r>
          </a:p>
          <a:p>
            <a:pPr algn="just">
              <a:spcAft>
                <a:spcPts val="600"/>
              </a:spcAft>
            </a:pPr>
            <a:r>
              <a:rPr lang="fr-FR" b="1" dirty="0" smtClean="0"/>
              <a:t>Monnaie spécifique</a:t>
            </a:r>
            <a:r>
              <a:rPr lang="fr-FR" dirty="0" smtClean="0"/>
              <a:t>, le XPF dont la parité contre l’€ est fixe (1000XPF=8,38€) et garantie par le TP. Créé par décret en 1945 pour les territoires français du Pacifique pour maintenir la parité de leur monnaie face au dollar des États-Unis, partenaire économique de poids depuis la Seconde guerre mondiale. La parité de 1 dollar US = 49,6 F CFP a été conservée jusqu’en 1949, puis modifiée à chacune des dévaluations du franc français. Elle est fixée à 100 F CFP = 5,50 FRF en 1960.</a:t>
            </a:r>
          </a:p>
          <a:p>
            <a:pPr algn="just"/>
            <a:r>
              <a:rPr lang="fr-FR" b="1" dirty="0" smtClean="0"/>
              <a:t>Banque centrale spécifique</a:t>
            </a:r>
            <a:r>
              <a:rPr lang="fr-FR" dirty="0" smtClean="0"/>
              <a:t>, l’IEOM, né en 1967, prend la suite de la Banque d’Indochine pour l’émission des XPF. Il est dirigé par un conseil de surveillance présidé par le gouverneur de la BDF ou son représentant. Sa composition : directeur général du Trésor, 1 représentant du ministre chargé de l'économie, 2 représentants du ministre des outre-mer, 1 représentant de la BDF, 3 représentants des collectivités et 1 représentant du personnel.</a:t>
            </a:r>
          </a:p>
          <a:p>
            <a:pPr algn="just"/>
            <a:r>
              <a:rPr lang="fr-FR" dirty="0" smtClean="0"/>
              <a:t>L’IEOM assure l'émission de la monnaie, veille à la sécurité des moyens de paiement scripturaux et au bon fonctionnement des systèmes d'échanges interbancaires, définit la politique monétaire (réserves obligatoires, réescompte, refinancement </a:t>
            </a:r>
            <a:r>
              <a:rPr lang="fr-FR" smtClean="0"/>
              <a:t>des établissements de crédit) </a:t>
            </a:r>
            <a:r>
              <a:rPr lang="fr-FR" dirty="0" smtClean="0"/>
              <a:t>pour assurer la liquidité de la zone d'émission, est le banquier du TP, représente l’AMF et l’ACPR pour la supervision prudentielle des établissements de crédit et établissements financiers. En outre, cotation des entreprises, secrétariat du surendettement et observatoire économique. Et il établit la balance des paiements depuis 2008 (avant, c’était la BDF).</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baseline="0" dirty="0" smtClean="0">
              <a:latin typeface="+mj-lt"/>
            </a:endParaRP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b="1" dirty="0" smtClean="0"/>
              <a:t>Capital de la Banque SOCREDO : </a:t>
            </a:r>
            <a:r>
              <a:rPr lang="fr-FR" dirty="0" smtClean="0"/>
              <a:t>Polynésie française 50%, AFD 35%, BRED 15%</a:t>
            </a:r>
            <a:endParaRPr lang="fr-FR" b="1" dirty="0" smtClean="0"/>
          </a:p>
          <a:p>
            <a:pPr algn="just"/>
            <a:r>
              <a:rPr lang="fr-FR" b="1" dirty="0" smtClean="0"/>
              <a:t>Capital de OFINA : </a:t>
            </a:r>
            <a:r>
              <a:rPr lang="fr-FR" dirty="0" smtClean="0"/>
              <a:t>Banque SOCREDO 75%, OPT 25%</a:t>
            </a:r>
          </a:p>
          <a:p>
            <a:pPr algn="just"/>
            <a:endParaRPr lang="fr-FR" b="1" dirty="0" smtClean="0"/>
          </a:p>
          <a:p>
            <a:pPr algn="just"/>
            <a:r>
              <a:rPr lang="fr-FR" b="1" dirty="0" smtClean="0"/>
              <a:t>Établissements bancaires de la zone d’émission intervenant dans les COM du Pacifique :</a:t>
            </a:r>
          </a:p>
          <a:p>
            <a:pPr algn="just">
              <a:buFont typeface="Arial" pitchFamily="34" charset="0"/>
              <a:buChar char="•"/>
            </a:pPr>
            <a:r>
              <a:rPr lang="fr-FR" dirty="0" smtClean="0"/>
              <a:t>8 banques</a:t>
            </a:r>
          </a:p>
          <a:p>
            <a:pPr algn="just">
              <a:buFont typeface="Arial" pitchFamily="34" charset="0"/>
              <a:buChar char="•"/>
            </a:pPr>
            <a:r>
              <a:rPr lang="fr-FR" dirty="0" smtClean="0"/>
              <a:t>7 sociétés de financement</a:t>
            </a:r>
          </a:p>
          <a:p>
            <a:pPr algn="just">
              <a:buFont typeface="Arial" pitchFamily="34" charset="0"/>
              <a:buChar char="•"/>
            </a:pPr>
            <a:r>
              <a:rPr lang="fr-FR" dirty="0" smtClean="0"/>
              <a:t>1 établissement de crédit spécialisé</a:t>
            </a:r>
          </a:p>
          <a:p>
            <a:pPr algn="just"/>
            <a:endParaRPr lang="fr-FR" dirty="0" smtClean="0"/>
          </a:p>
          <a:p>
            <a:pPr algn="just"/>
            <a:r>
              <a:rPr lang="fr-FR" b="1" dirty="0" smtClean="0"/>
              <a:t>D’autres établissements hors zone d’émission interviennent également dans les COM du Pacifique. </a:t>
            </a:r>
            <a:r>
              <a:rPr lang="fr-FR" dirty="0" smtClean="0"/>
              <a:t>Les principaux sont : </a:t>
            </a:r>
          </a:p>
          <a:p>
            <a:pPr algn="just">
              <a:buFont typeface="Arial" pitchFamily="34" charset="0"/>
              <a:buChar char="•"/>
            </a:pPr>
            <a:r>
              <a:rPr lang="fr-FR" dirty="0" smtClean="0"/>
              <a:t>1 société de financement</a:t>
            </a:r>
          </a:p>
          <a:p>
            <a:pPr algn="just">
              <a:buFont typeface="Arial" pitchFamily="34" charset="0"/>
              <a:buChar char="•"/>
            </a:pPr>
            <a:r>
              <a:rPr lang="fr-FR" dirty="0" smtClean="0"/>
              <a:t>1 institution financière internationale</a:t>
            </a:r>
          </a:p>
          <a:p>
            <a:pPr algn="just">
              <a:buFont typeface="Arial" pitchFamily="34" charset="0"/>
              <a:buChar char="•"/>
            </a:pPr>
            <a:r>
              <a:rPr lang="fr-FR" dirty="0" smtClean="0"/>
              <a:t>1 établissement à statut particulier</a:t>
            </a:r>
          </a:p>
          <a:p>
            <a:pPr algn="just">
              <a:buFont typeface="Arial" pitchFamily="34" charset="0"/>
              <a:buChar char="•"/>
            </a:pPr>
            <a:r>
              <a:rPr lang="fr-FR" dirty="0" smtClean="0"/>
              <a:t>1 banque mutualiste et coopérative</a:t>
            </a:r>
          </a:p>
          <a:p>
            <a:endParaRPr lang="fr-FR"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b="1" dirty="0" smtClean="0">
                <a:solidFill>
                  <a:srgbClr val="0033CC"/>
                </a:solidFill>
              </a:rPr>
              <a:t>Transactions courantes*		2018			</a:t>
            </a:r>
            <a:endParaRPr lang="fr-FR" b="1" dirty="0" smtClean="0">
              <a:solidFill>
                <a:srgbClr val="0033CC"/>
              </a:solidFill>
              <a:latin typeface="Times New Roman"/>
            </a:endParaRPr>
          </a:p>
          <a:p>
            <a:r>
              <a:rPr lang="fr-FR" b="1" dirty="0" smtClean="0"/>
              <a:t>France 		56%			</a:t>
            </a:r>
            <a:endParaRPr lang="fr-FR" b="1" dirty="0" smtClean="0">
              <a:latin typeface="Times New Roman"/>
            </a:endParaRPr>
          </a:p>
          <a:p>
            <a:r>
              <a:rPr lang="fr-FR" dirty="0" smtClean="0"/>
              <a:t>États-Unis		12%		Tourisme, biens	</a:t>
            </a:r>
            <a:endParaRPr lang="fr-FR" dirty="0" smtClean="0">
              <a:latin typeface="Times New Roman"/>
            </a:endParaRPr>
          </a:p>
          <a:p>
            <a:r>
              <a:rPr lang="fr-FR" dirty="0" smtClean="0"/>
              <a:t>Europe (hors France)	8%			</a:t>
            </a:r>
            <a:endParaRPr lang="fr-FR" dirty="0" smtClean="0">
              <a:latin typeface="Times New Roman"/>
            </a:endParaRPr>
          </a:p>
          <a:p>
            <a:r>
              <a:rPr lang="fr-FR" dirty="0" smtClean="0"/>
              <a:t>Nouvelle-Zélande	4%			</a:t>
            </a:r>
            <a:endParaRPr lang="fr-FR" dirty="0" smtClean="0">
              <a:latin typeface="Times New Roman"/>
            </a:endParaRPr>
          </a:p>
          <a:p>
            <a:r>
              <a:rPr lang="fr-FR" dirty="0" smtClean="0"/>
              <a:t>Japon		2%			</a:t>
            </a:r>
            <a:endParaRPr lang="fr-FR" dirty="0" smtClean="0">
              <a:latin typeface="Times New Roman"/>
            </a:endParaRPr>
          </a:p>
          <a:p>
            <a:r>
              <a:rPr lang="fr-FR" dirty="0" smtClean="0"/>
              <a:t>Australie		1%			</a:t>
            </a:r>
            <a:endParaRPr lang="fr-FR" dirty="0" smtClean="0">
              <a:latin typeface="Times New Roman"/>
            </a:endParaRPr>
          </a:p>
          <a:p>
            <a:r>
              <a:rPr lang="fr-FR" dirty="0" smtClean="0"/>
              <a:t>Autres		15%			</a:t>
            </a:r>
            <a:endParaRPr lang="fr-FR" dirty="0" smtClean="0">
              <a:latin typeface="Times New Roman"/>
            </a:endParaRPr>
          </a:p>
          <a:p>
            <a:pPr algn="just"/>
            <a:endParaRPr lang="fr-FR" dirty="0" smtClean="0">
              <a:latin typeface="Times New Roman"/>
            </a:endParaRPr>
          </a:p>
          <a:p>
            <a:r>
              <a:rPr lang="fr-FR" b="1" dirty="0" smtClean="0">
                <a:solidFill>
                  <a:srgbClr val="0033CC"/>
                </a:solidFill>
              </a:rPr>
              <a:t>Échanges de biens 		2018		</a:t>
            </a:r>
            <a:endParaRPr lang="fr-FR" b="1" dirty="0" smtClean="0">
              <a:solidFill>
                <a:srgbClr val="0033CC"/>
              </a:solidFill>
              <a:latin typeface="Times New Roman"/>
            </a:endParaRPr>
          </a:p>
          <a:p>
            <a:r>
              <a:rPr lang="fr-FR" b="1" dirty="0" smtClean="0"/>
              <a:t>France 		25%			</a:t>
            </a:r>
            <a:endParaRPr lang="fr-FR" b="1" dirty="0" smtClean="0">
              <a:latin typeface="Times New Roman"/>
            </a:endParaRPr>
          </a:p>
          <a:p>
            <a:r>
              <a:rPr lang="fr-FR" dirty="0" smtClean="0"/>
              <a:t>Europe (hors France)	15%			</a:t>
            </a:r>
            <a:endParaRPr lang="fr-FR" dirty="0" smtClean="0">
              <a:latin typeface="Times New Roman"/>
            </a:endParaRPr>
          </a:p>
          <a:p>
            <a:r>
              <a:rPr lang="fr-FR" dirty="0" smtClean="0"/>
              <a:t>États-Unis		11%	Exports de poisson, perles	</a:t>
            </a:r>
            <a:endParaRPr lang="fr-FR" dirty="0" smtClean="0">
              <a:latin typeface="Times New Roman"/>
            </a:endParaRPr>
          </a:p>
          <a:p>
            <a:r>
              <a:rPr lang="fr-FR" dirty="0" smtClean="0"/>
              <a:t>Chine		11%	Import de produits de consommation</a:t>
            </a:r>
            <a:endParaRPr lang="fr-FR" dirty="0" smtClean="0">
              <a:latin typeface="Times New Roman"/>
            </a:endParaRPr>
          </a:p>
          <a:p>
            <a:r>
              <a:rPr lang="fr-FR" dirty="0" smtClean="0"/>
              <a:t>Corée du Sud		8% 	 Imports d’hydrocarbures</a:t>
            </a:r>
            <a:endParaRPr lang="fr-FR" dirty="0" smtClean="0">
              <a:latin typeface="Times New Roman"/>
            </a:endParaRPr>
          </a:p>
          <a:p>
            <a:r>
              <a:rPr lang="fr-FR" dirty="0" smtClean="0"/>
              <a:t>Nouvelle-Zélande	6%  	Import de produits de consommation</a:t>
            </a:r>
            <a:endParaRPr lang="fr-FR" dirty="0" smtClean="0">
              <a:latin typeface="Times New Roman"/>
            </a:endParaRPr>
          </a:p>
          <a:p>
            <a:r>
              <a:rPr lang="fr-FR" dirty="0" smtClean="0"/>
              <a:t>Singapour		5%	Imports d’hydrocarbures	</a:t>
            </a:r>
            <a:endParaRPr lang="fr-FR" dirty="0" smtClean="0">
              <a:latin typeface="Times New Roman"/>
            </a:endParaRPr>
          </a:p>
          <a:p>
            <a:r>
              <a:rPr lang="fr-FR" dirty="0" smtClean="0"/>
              <a:t>Japon		3%	Exports de perles	</a:t>
            </a:r>
            <a:endParaRPr lang="fr-FR" dirty="0" smtClean="0">
              <a:latin typeface="Times New Roman"/>
            </a:endParaRPr>
          </a:p>
          <a:p>
            <a:r>
              <a:rPr lang="fr-FR" dirty="0" smtClean="0"/>
              <a:t>Australie		3%			</a:t>
            </a:r>
            <a:endParaRPr lang="fr-FR" dirty="0" smtClean="0">
              <a:latin typeface="Times New Roman"/>
            </a:endParaRPr>
          </a:p>
          <a:p>
            <a:r>
              <a:rPr lang="fr-FR" dirty="0" smtClean="0"/>
              <a:t>Hong-Kong		3% 	Exports de perles	</a:t>
            </a:r>
            <a:endParaRPr lang="fr-FR" dirty="0" smtClean="0">
              <a:latin typeface="Times New Roman"/>
            </a:endParaRPr>
          </a:p>
          <a:p>
            <a:r>
              <a:rPr lang="fr-FR" dirty="0" smtClean="0"/>
              <a:t>Thaïlande		2%</a:t>
            </a:r>
            <a:r>
              <a:rPr lang="fr-FR" i="1" dirty="0" smtClean="0"/>
              <a:t>			</a:t>
            </a:r>
            <a:endParaRPr lang="fr-FR" i="1" dirty="0" smtClean="0">
              <a:latin typeface="Times New Roman"/>
            </a:endParaRPr>
          </a:p>
          <a:p>
            <a:r>
              <a:rPr lang="fr-FR" dirty="0" smtClean="0"/>
              <a:t>Autres		8%	</a:t>
            </a:r>
          </a:p>
          <a:p>
            <a:r>
              <a:rPr lang="fr-FR" dirty="0" smtClean="0"/>
              <a:t>	</a:t>
            </a:r>
            <a:endParaRPr lang="fr-FR" dirty="0" smtClean="0">
              <a:latin typeface="Times New Roman"/>
            </a:endParaRPr>
          </a:p>
          <a:p>
            <a:r>
              <a:rPr lang="fr-FR" i="1" dirty="0" smtClean="0"/>
              <a:t>*biens, services, revenus, transferts courants</a:t>
            </a:r>
            <a:endParaRPr lang="fr-FR" i="1" dirty="0"/>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b="1" dirty="0" smtClean="0"/>
              <a:t>Balance des paiements 2018 : soldes</a:t>
            </a:r>
          </a:p>
          <a:p>
            <a:pPr algn="just"/>
            <a:r>
              <a:rPr lang="fr-FR" dirty="0" smtClean="0"/>
              <a:t>Excédent du compte de transactions courantes : 28Mds</a:t>
            </a:r>
          </a:p>
          <a:p>
            <a:pPr algn="just"/>
            <a:r>
              <a:rPr lang="fr-FR" dirty="0" smtClean="0"/>
              <a:t>Déficit des échanges de biens : -168Mds</a:t>
            </a:r>
          </a:p>
          <a:p>
            <a:pPr algn="just"/>
            <a:r>
              <a:rPr lang="fr-FR" dirty="0" smtClean="0"/>
              <a:t>Excédent des échanges de services : 72Mds (dont tourisme 47Mds)</a:t>
            </a:r>
          </a:p>
          <a:p>
            <a:pPr algn="just"/>
            <a:r>
              <a:rPr lang="fr-FR" dirty="0" smtClean="0"/>
              <a:t>Solde des revenus : 61Mds</a:t>
            </a:r>
          </a:p>
          <a:p>
            <a:pPr algn="just"/>
            <a:r>
              <a:rPr lang="fr-FR" dirty="0" smtClean="0"/>
              <a:t>Solde des transferts courants : 63Mds</a:t>
            </a:r>
          </a:p>
        </p:txBody>
      </p:sp>
      <p:sp>
        <p:nvSpPr>
          <p:cNvPr id="4" name="Espace réservé du numéro de diapositive 3"/>
          <p:cNvSpPr>
            <a:spLocks noGrp="1"/>
          </p:cNvSpPr>
          <p:nvPr>
            <p:ph type="sldNum" sz="quarter" idx="10"/>
          </p:nvPr>
        </p:nvSpPr>
        <p:spPr/>
        <p:txBody>
          <a:bodyPr/>
          <a:lstStyle/>
          <a:p>
            <a:fld id="{52B478D1-824F-44FE-916E-9424AD9555E4}"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lvl1pPr>
              <a:defRPr>
                <a:solidFill>
                  <a:srgbClr val="0070C0"/>
                </a:solidFill>
                <a:latin typeface="Tahoma" pitchFamily="34" charset="0"/>
                <a:ea typeface="Tahoma" pitchFamily="34" charset="0"/>
                <a:cs typeface="Tahoma" pitchFamily="34" charset="0"/>
              </a:defRPr>
            </a:lvl1pPr>
          </a:lstStyle>
          <a:p>
            <a:r>
              <a:rPr lang="fr-FR" dirty="0" smtClean="0"/>
              <a:t>Titre</a:t>
            </a:r>
            <a:endParaRPr lang="fr-FR"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baseline="0">
                <a:solidFill>
                  <a:schemeClr val="tx2">
                    <a:lumMod val="50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Nom de l’Agence – Nom de la Division</a:t>
            </a:r>
            <a:endParaRPr lang="fr-FR" dirty="0"/>
          </a:p>
        </p:txBody>
      </p:sp>
      <p:sp>
        <p:nvSpPr>
          <p:cNvPr id="5" name="Triangle rectangle 4"/>
          <p:cNvSpPr/>
          <p:nvPr userDrawn="1"/>
        </p:nvSpPr>
        <p:spPr>
          <a:xfrm rot="16200000">
            <a:off x="8229600" y="5589240"/>
            <a:ext cx="914400" cy="914400"/>
          </a:xfrm>
          <a:prstGeom prst="rtTriangle">
            <a:avLst/>
          </a:prstGeom>
          <a:solidFill>
            <a:srgbClr val="0070C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small"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Espace réservé du pied de page 4"/>
          <p:cNvSpPr txBox="1">
            <a:spLocks/>
          </p:cNvSpPr>
          <p:nvPr userDrawn="1"/>
        </p:nvSpPr>
        <p:spPr>
          <a:xfrm>
            <a:off x="0" y="6492875"/>
            <a:ext cx="9144000" cy="365125"/>
          </a:xfrm>
          <a:prstGeom prst="rect">
            <a:avLst/>
          </a:prstGeom>
          <a:solidFill>
            <a:srgbClr val="0070C0"/>
          </a:solidFill>
        </p:spPr>
        <p:txBody>
          <a:bodyPr vert="horz" lIns="91440" tIns="45720" rIns="91440" bIns="45720" rtlCol="0" anchor="ctr"/>
          <a:lstStyle>
            <a:lvl1pPr>
              <a:defRPr cap="small" baseline="0">
                <a:solidFill>
                  <a:schemeClr val="bg1"/>
                </a:solidFill>
                <a:latin typeface="Tahoma" pitchFamily="34" charset="0"/>
                <a:ea typeface="Tahoma" pitchFamily="34" charset="0"/>
                <a:cs typeface="Tahom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small" spc="0" normalizeH="0" baseline="0" noProof="0" dirty="0" smtClean="0">
                <a:ln>
                  <a:noFill/>
                </a:ln>
                <a:solidFill>
                  <a:schemeClr val="bg1"/>
                </a:solidFill>
                <a:effectLst/>
                <a:uLnTx/>
                <a:uFillTx/>
                <a:latin typeface="Tahoma" pitchFamily="34" charset="0"/>
                <a:ea typeface="Tahoma" pitchFamily="34" charset="0"/>
                <a:cs typeface="Tahoma" pitchFamily="34" charset="0"/>
              </a:rPr>
              <a:t>Institut d’émission d’Outre-mer</a:t>
            </a:r>
          </a:p>
        </p:txBody>
      </p:sp>
      <p:pic>
        <p:nvPicPr>
          <p:cNvPr id="7" name="Image 6" descr="Logo IEOM.png"/>
          <p:cNvPicPr>
            <a:picLocks noChangeAspect="1"/>
          </p:cNvPicPr>
          <p:nvPr userDrawn="1"/>
        </p:nvPicPr>
        <p:blipFill>
          <a:blip r:embed="rId2" cstate="print"/>
          <a:stretch>
            <a:fillRect/>
          </a:stretch>
        </p:blipFill>
        <p:spPr>
          <a:xfrm>
            <a:off x="3893859" y="188640"/>
            <a:ext cx="1130238" cy="90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0070C0"/>
                </a:solidFill>
                <a:latin typeface="Tahoma" pitchFamily="34" charset="0"/>
                <a:ea typeface="Tahoma" pitchFamily="34" charset="0"/>
                <a:cs typeface="Tahoma" pitchFamily="34" charset="0"/>
              </a:defRPr>
            </a:lvl1pPr>
          </a:lstStyle>
          <a:p>
            <a:r>
              <a:rPr lang="fr-FR" dirty="0" smtClean="0"/>
              <a:t>Sujet</a:t>
            </a:r>
            <a:endParaRPr lang="fr-FR" dirty="0"/>
          </a:p>
        </p:txBody>
      </p:sp>
      <p:sp>
        <p:nvSpPr>
          <p:cNvPr id="3" name="Espace réservé du contenu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4"/>
          <p:cNvSpPr txBox="1">
            <a:spLocks/>
          </p:cNvSpPr>
          <p:nvPr userDrawn="1"/>
        </p:nvSpPr>
        <p:spPr>
          <a:xfrm>
            <a:off x="0" y="6492875"/>
            <a:ext cx="9144000" cy="365125"/>
          </a:xfrm>
          <a:prstGeom prst="rect">
            <a:avLst/>
          </a:prstGeom>
          <a:solidFill>
            <a:srgbClr val="0070C0"/>
          </a:solidFill>
        </p:spPr>
        <p:txBody>
          <a:bodyPr vert="horz" lIns="91440" tIns="45720" rIns="91440" bIns="45720" rtlCol="0" anchor="ctr"/>
          <a:lstStyle>
            <a:lvl1pPr>
              <a:defRPr cap="small" baseline="0">
                <a:solidFill>
                  <a:schemeClr val="bg1"/>
                </a:solidFill>
                <a:latin typeface="Tahoma" pitchFamily="34" charset="0"/>
                <a:ea typeface="Tahoma" pitchFamily="34" charset="0"/>
                <a:cs typeface="Tahom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small" spc="0" normalizeH="0" baseline="0" noProof="0" dirty="0" smtClean="0">
                <a:ln>
                  <a:noFill/>
                </a:ln>
                <a:solidFill>
                  <a:schemeClr val="bg1"/>
                </a:solidFill>
                <a:effectLst/>
                <a:uLnTx/>
                <a:uFillTx/>
                <a:latin typeface="Tahoma" pitchFamily="34" charset="0"/>
                <a:ea typeface="Tahoma" pitchFamily="34" charset="0"/>
                <a:cs typeface="Tahoma" pitchFamily="34" charset="0"/>
              </a:rPr>
              <a:t>Institut d’émission d’Outre-mer</a:t>
            </a:r>
          </a:p>
        </p:txBody>
      </p:sp>
      <p:sp>
        <p:nvSpPr>
          <p:cNvPr id="5" name="Triangle rectangle 4"/>
          <p:cNvSpPr/>
          <p:nvPr userDrawn="1"/>
        </p:nvSpPr>
        <p:spPr>
          <a:xfrm rot="16200000">
            <a:off x="8229600" y="5589240"/>
            <a:ext cx="914400" cy="914400"/>
          </a:xfrm>
          <a:prstGeom prst="rtTriangle">
            <a:avLst/>
          </a:prstGeom>
          <a:solidFill>
            <a:srgbClr val="0070C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small"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pic>
        <p:nvPicPr>
          <p:cNvPr id="6" name="Image 5" descr="Logo IEOM.png"/>
          <p:cNvPicPr>
            <a:picLocks noChangeAspect="1"/>
          </p:cNvPicPr>
          <p:nvPr userDrawn="1"/>
        </p:nvPicPr>
        <p:blipFill>
          <a:blip r:embed="rId2" cstate="print"/>
          <a:stretch>
            <a:fillRect/>
          </a:stretch>
        </p:blipFill>
        <p:spPr>
          <a:xfrm>
            <a:off x="0" y="6165304"/>
            <a:ext cx="452095" cy="36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4 juin 2018</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Agence de Papeete</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3CF1D-5760-4839-AFD4-CA248F76E9C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3528" y="2132856"/>
            <a:ext cx="8424936" cy="720081"/>
          </a:xfrm>
        </p:spPr>
        <p:txBody>
          <a:bodyPr>
            <a:normAutofit fontScale="90000"/>
          </a:bodyPr>
          <a:lstStyle/>
          <a:p>
            <a:pPr eaLnBrk="1" hangingPunct="1">
              <a:spcAft>
                <a:spcPts val="1800"/>
              </a:spcAft>
            </a:pPr>
            <a:r>
              <a:rPr lang="fr-FR" sz="3600" b="1" dirty="0" smtClean="0"/>
              <a:t>L’économie de la Polynésie française</a:t>
            </a:r>
            <a:r>
              <a:rPr lang="fr-FR" sz="2800" dirty="0" smtClean="0"/>
              <a:t/>
            </a:r>
            <a:br>
              <a:rPr lang="fr-FR" sz="2800" dirty="0" smtClean="0"/>
            </a:br>
            <a:endParaRPr lang="fr-FR" sz="2800" dirty="0" smtClean="0"/>
          </a:p>
        </p:txBody>
      </p:sp>
      <p:sp>
        <p:nvSpPr>
          <p:cNvPr id="3" name="Rectangle 2"/>
          <p:cNvSpPr txBox="1">
            <a:spLocks noChangeArrowheads="1"/>
          </p:cNvSpPr>
          <p:nvPr/>
        </p:nvSpPr>
        <p:spPr>
          <a:xfrm>
            <a:off x="683568" y="2852936"/>
            <a:ext cx="7920880" cy="2448272"/>
          </a:xfrm>
          <a:prstGeom prst="rect">
            <a:avLst/>
          </a:prstGeom>
        </p:spPr>
        <p:txBody>
          <a:bodyPr vert="horz" lIns="91440" tIns="45720" rIns="91440" bIns="45720" rtlCol="0" anchor="ctr">
            <a:normAutofit fontScale="97500"/>
          </a:bodyPr>
          <a:lstStyle/>
          <a:p>
            <a:pPr lvl="0" algn="ctr">
              <a:spcBef>
                <a:spcPct val="0"/>
              </a:spcBef>
              <a:spcAft>
                <a:spcPts val="2400"/>
              </a:spcAft>
            </a:pPr>
            <a:r>
              <a:rPr kumimoji="0" lang="fr-FR" sz="24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Présentation </a:t>
            </a:r>
            <a:r>
              <a:rPr lang="fr-FR" sz="2400" dirty="0" smtClean="0">
                <a:solidFill>
                  <a:srgbClr val="0070C0"/>
                </a:solidFill>
                <a:latin typeface="Tahoma" pitchFamily="34" charset="0"/>
                <a:ea typeface="Tahoma" pitchFamily="34" charset="0"/>
                <a:cs typeface="Tahoma" pitchFamily="34" charset="0"/>
              </a:rPr>
              <a:t>du 4 août 2020</a:t>
            </a:r>
          </a:p>
          <a:p>
            <a:pPr lvl="0" algn="ctr">
              <a:spcBef>
                <a:spcPct val="0"/>
              </a:spcBef>
              <a:spcAft>
                <a:spcPts val="600"/>
              </a:spcAft>
            </a:pPr>
            <a:r>
              <a:rPr kumimoji="0" lang="fr-FR" sz="2400" b="1"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Claude PERIOU</a:t>
            </a:r>
            <a:endParaRPr kumimoji="0" lang="fr-FR" sz="24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endParaRPr>
          </a:p>
          <a:p>
            <a:pPr lvl="0" algn="ctr">
              <a:spcBef>
                <a:spcPct val="0"/>
              </a:spcBef>
              <a:spcAft>
                <a:spcPts val="2400"/>
              </a:spcAft>
            </a:pPr>
            <a:r>
              <a:rPr kumimoji="0" lang="fr-FR" sz="24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Directeur </a:t>
            </a:r>
            <a:r>
              <a:rPr kumimoji="0" lang="fr-FR" sz="24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de </a:t>
            </a:r>
            <a:r>
              <a:rPr kumimoji="0" lang="fr-FR" sz="24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l’IEOM Papeete</a:t>
            </a:r>
          </a:p>
        </p:txBody>
      </p:sp>
      <p:sp>
        <p:nvSpPr>
          <p:cNvPr id="6" name="ZoneTexte 5"/>
          <p:cNvSpPr txBox="1"/>
          <p:nvPr/>
        </p:nvSpPr>
        <p:spPr>
          <a:xfrm>
            <a:off x="3563888" y="908720"/>
            <a:ext cx="2232248" cy="369332"/>
          </a:xfrm>
          <a:prstGeom prst="rect">
            <a:avLst/>
          </a:prstGeom>
          <a:noFill/>
        </p:spPr>
        <p:txBody>
          <a:bodyPr wrap="square" rtlCol="0">
            <a:spAutoFit/>
          </a:bodyPr>
          <a:lstStyle/>
          <a:p>
            <a:r>
              <a:rPr lang="fr-FR" dirty="0" smtClean="0">
                <a:solidFill>
                  <a:srgbClr val="0070C0"/>
                </a:solidFill>
              </a:rPr>
              <a:t>Agence de Papeete</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Importance des versements publics</a:t>
            </a:r>
            <a:endParaRPr lang="fr-FR" dirty="0"/>
          </a:p>
        </p:txBody>
      </p:sp>
      <p:graphicFrame>
        <p:nvGraphicFramePr>
          <p:cNvPr id="7" name="Espace réservé du contenu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commerce extérieur structurellement déficitaire</a:t>
            </a:r>
            <a:endParaRPr lang="fr-FR" dirty="0">
              <a:solidFill>
                <a:srgbClr val="0070C0"/>
              </a:solidFill>
              <a:latin typeface="Tahoma" pitchFamily="34" charset="0"/>
              <a:ea typeface="Tahoma" pitchFamily="34" charset="0"/>
              <a:cs typeface="Tahoma" pitchFamily="34" charset="0"/>
            </a:endParaRPr>
          </a:p>
        </p:txBody>
      </p:sp>
      <p:graphicFrame>
        <p:nvGraphicFramePr>
          <p:cNvPr id="7" name="Espace réservé du contenu 6"/>
          <p:cNvGraphicFramePr>
            <a:graphicFrameLocks noGrp="1"/>
          </p:cNvGraphicFramePr>
          <p:nvPr>
            <p:ph idx="1"/>
          </p:nvPr>
        </p:nvGraphicFramePr>
        <p:xfrm>
          <a:off x="457200" y="1557338"/>
          <a:ext cx="8229600" cy="4568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économie de services</a:t>
            </a:r>
            <a:endParaRPr lang="fr-FR"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Fondée sur des secteurs phares</a:t>
            </a:r>
            <a:endParaRPr lang="fr-FR" dirty="0"/>
          </a:p>
        </p:txBody>
      </p:sp>
      <p:sp>
        <p:nvSpPr>
          <p:cNvPr id="3" name="Espace réservé du contenu 2"/>
          <p:cNvSpPr>
            <a:spLocks noGrp="1"/>
          </p:cNvSpPr>
          <p:nvPr>
            <p:ph idx="1"/>
          </p:nvPr>
        </p:nvSpPr>
        <p:spPr/>
        <p:txBody>
          <a:bodyPr/>
          <a:lstStyle/>
          <a:p>
            <a:pPr>
              <a:buNone/>
            </a:pPr>
            <a:r>
              <a:rPr lang="fr-FR" b="1" dirty="0" smtClean="0"/>
              <a:t> Le tourisme </a:t>
            </a:r>
            <a:endParaRPr lang="fr-FR" sz="2400" dirty="0" smtClean="0"/>
          </a:p>
          <a:p>
            <a:pPr>
              <a:buNone/>
            </a:pPr>
            <a:r>
              <a:rPr lang="fr-FR" sz="2400" dirty="0" smtClean="0"/>
              <a:t>237 000 Touristes en 2019</a:t>
            </a:r>
          </a:p>
          <a:p>
            <a:pPr>
              <a:buNone/>
            </a:pPr>
            <a:r>
              <a:rPr lang="fr-FR" sz="2400" dirty="0" smtClean="0"/>
              <a:t>12 000 emplois et 3 700 entreprises</a:t>
            </a:r>
          </a:p>
          <a:p>
            <a:pPr>
              <a:buNone/>
            </a:pPr>
            <a:r>
              <a:rPr lang="fr-FR" sz="2400" dirty="0" smtClean="0"/>
              <a:t>8% de la valeur ajoutée</a:t>
            </a:r>
          </a:p>
          <a:p>
            <a:pPr>
              <a:buNone/>
            </a:pPr>
            <a:r>
              <a:rPr lang="fr-FR" sz="2400" dirty="0" smtClean="0"/>
              <a:t>Recettes touristiques de 71Mds en 2019</a:t>
            </a:r>
          </a:p>
          <a:p>
            <a:pPr>
              <a:buNone/>
            </a:pPr>
            <a:r>
              <a:rPr lang="fr-FR" b="1" dirty="0" smtClean="0"/>
              <a:t>La perliculture</a:t>
            </a:r>
          </a:p>
          <a:p>
            <a:pPr>
              <a:buNone/>
            </a:pPr>
            <a:r>
              <a:rPr lang="fr-FR" sz="2400" dirty="0" smtClean="0"/>
              <a:t>5 MDS de F CFP de recettes d’exportations en 2019</a:t>
            </a:r>
          </a:p>
          <a:p>
            <a:pPr>
              <a:buNone/>
            </a:pPr>
            <a:r>
              <a:rPr lang="fr-FR" sz="2400" dirty="0" smtClean="0"/>
              <a:t>50% des recettes d’exportation de produits locaux polynésiens</a:t>
            </a:r>
          </a:p>
          <a:p>
            <a:pPr>
              <a:buNone/>
            </a:pPr>
            <a:endParaRPr lang="fr-FR" sz="2400" dirty="0" smtClean="0"/>
          </a:p>
          <a:p>
            <a:pPr>
              <a:buNone/>
            </a:pPr>
            <a:endParaRPr lang="fr-FR" b="1" dirty="0" smtClean="0"/>
          </a:p>
          <a:p>
            <a:pPr>
              <a:buNone/>
            </a:pPr>
            <a:endParaRPr lang="fr-FR" sz="2400" dirty="0" smtClean="0"/>
          </a:p>
          <a:p>
            <a:pPr>
              <a:buNone/>
            </a:pPr>
            <a:endParaRPr lang="fr-FR" sz="2400" dirty="0" smtClean="0"/>
          </a:p>
          <a:p>
            <a:pPr>
              <a:buNone/>
            </a:pPr>
            <a:endParaRPr lang="fr-FR" dirty="0" smtClean="0"/>
          </a:p>
          <a:p>
            <a:pPr>
              <a:buNone/>
            </a:pPr>
            <a:endParaRPr lang="fr-FR" dirty="0" smtClean="0"/>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Après une longue dépression, retour de la croissance</a:t>
            </a:r>
            <a:endParaRPr lang="fr-FR"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Avec la </a:t>
            </a:r>
            <a:r>
              <a:rPr lang="fr-FR" dirty="0" err="1" smtClean="0"/>
              <a:t>Covid</a:t>
            </a:r>
            <a:r>
              <a:rPr lang="fr-FR" dirty="0" smtClean="0"/>
              <a:t>-19, </a:t>
            </a:r>
            <a:br>
              <a:rPr lang="fr-FR" dirty="0" smtClean="0"/>
            </a:br>
            <a:r>
              <a:rPr lang="fr-FR" dirty="0" smtClean="0"/>
              <a:t>une brutale remise en cause</a:t>
            </a:r>
            <a:endParaRPr lang="fr-FR" dirty="0"/>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p:txBody>
          <a:bodyPr>
            <a:normAutofit fontScale="90000"/>
          </a:bodyPr>
          <a:lstStyle/>
          <a:p>
            <a:r>
              <a:rPr lang="fr-FR" dirty="0" smtClean="0"/>
              <a:t>Marché de l’emploi :</a:t>
            </a:r>
            <a:br>
              <a:rPr lang="fr-FR" dirty="0" smtClean="0"/>
            </a:br>
            <a:r>
              <a:rPr lang="fr-FR" dirty="0" smtClean="0"/>
              <a:t>stoppé en pleine expansion</a:t>
            </a:r>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entreprises sont pessimistes</a:t>
            </a:r>
            <a:endParaRPr lang="fr-FR" dirty="0"/>
          </a:p>
        </p:txBody>
      </p:sp>
      <p:graphicFrame>
        <p:nvGraphicFramePr>
          <p:cNvPr id="8" name="Espace réservé du contenu 7"/>
          <p:cNvGraphicFramePr>
            <a:graphicFrameLocks noGrp="1"/>
          </p:cNvGraphicFramePr>
          <p:nvPr>
            <p:ph idx="1"/>
          </p:nvPr>
        </p:nvGraphicFramePr>
        <p:xfrm>
          <a:off x="179512" y="1484784"/>
          <a:ext cx="8784976" cy="46413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entreprises s’endettent</a:t>
            </a:r>
            <a:endParaRPr lang="fr-FR" dirty="0"/>
          </a:p>
        </p:txBody>
      </p:sp>
      <p:graphicFrame>
        <p:nvGraphicFramePr>
          <p:cNvPr id="8" name="Espace réservé du contenu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ménages renforcent </a:t>
            </a:r>
            <a:br>
              <a:rPr lang="fr-FR" dirty="0" smtClean="0"/>
            </a:br>
            <a:r>
              <a:rPr lang="fr-FR" dirty="0" smtClean="0"/>
              <a:t>leur épargne</a:t>
            </a:r>
            <a:endParaRPr lang="fr-FR"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La Polynésie française est</a:t>
            </a:r>
            <a:br>
              <a:rPr lang="fr-FR" dirty="0" smtClean="0"/>
            </a:br>
            <a:r>
              <a:rPr lang="fr-FR" dirty="0" smtClean="0"/>
              <a:t>un petit pays insulaire</a:t>
            </a:r>
            <a:endParaRPr lang="fr-FR" dirty="0"/>
          </a:p>
        </p:txBody>
      </p:sp>
      <p:pic>
        <p:nvPicPr>
          <p:cNvPr id="5" name="Picture 7"/>
          <p:cNvPicPr>
            <a:picLocks noGrp="1" noChangeAspect="1" noChangeArrowheads="1"/>
          </p:cNvPicPr>
          <p:nvPr>
            <p:ph idx="1"/>
          </p:nvPr>
        </p:nvPicPr>
        <p:blipFill>
          <a:blip r:embed="rId3" cstate="print"/>
          <a:srcRect/>
          <a:stretch>
            <a:fillRect/>
          </a:stretch>
        </p:blipFill>
        <p:spPr bwMode="auto">
          <a:xfrm>
            <a:off x="457200" y="2016983"/>
            <a:ext cx="8229600" cy="3692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200" dirty="0" smtClean="0"/>
              <a:t>Les défis de la Polynésie française</a:t>
            </a:r>
            <a:endParaRPr lang="fr-FR" sz="4200" dirty="0"/>
          </a:p>
        </p:txBody>
      </p:sp>
      <p:sp>
        <p:nvSpPr>
          <p:cNvPr id="3" name="Espace réservé du contenu 2"/>
          <p:cNvSpPr>
            <a:spLocks noGrp="1"/>
          </p:cNvSpPr>
          <p:nvPr>
            <p:ph idx="1"/>
          </p:nvPr>
        </p:nvSpPr>
        <p:spPr>
          <a:xfrm>
            <a:off x="323528" y="2132856"/>
            <a:ext cx="8820472" cy="3561259"/>
          </a:xfrm>
        </p:spPr>
        <p:txBody>
          <a:bodyPr>
            <a:normAutofit fontScale="92500" lnSpcReduction="20000"/>
          </a:bodyPr>
          <a:lstStyle/>
          <a:p>
            <a:r>
              <a:rPr lang="fr-FR" b="1" dirty="0" smtClean="0"/>
              <a:t>A court terme</a:t>
            </a:r>
            <a:r>
              <a:rPr lang="fr-FR" dirty="0" smtClean="0"/>
              <a:t>: arbitrage </a:t>
            </a:r>
            <a:r>
              <a:rPr lang="fr-FR" dirty="0" err="1" smtClean="0"/>
              <a:t>Covid</a:t>
            </a:r>
            <a:r>
              <a:rPr lang="fr-FR" dirty="0" smtClean="0"/>
              <a:t>-19/activité</a:t>
            </a:r>
          </a:p>
          <a:p>
            <a:pPr marL="914400" lvl="1" indent="-514350">
              <a:buFont typeface="+mj-lt"/>
              <a:buAutoNum type="arabicPeriod"/>
            </a:pPr>
            <a:r>
              <a:rPr lang="fr-FR" dirty="0" smtClean="0"/>
              <a:t>Préservation de l’emploi</a:t>
            </a:r>
          </a:p>
          <a:p>
            <a:pPr marL="914400" lvl="1" indent="-514350">
              <a:buFont typeface="+mj-lt"/>
              <a:buAutoNum type="arabicPeriod"/>
            </a:pPr>
            <a:r>
              <a:rPr lang="fr-FR" dirty="0" smtClean="0"/>
              <a:t>Soutien à la trésorerie des entreprises</a:t>
            </a:r>
          </a:p>
          <a:p>
            <a:r>
              <a:rPr lang="fr-FR" b="1" dirty="0" smtClean="0"/>
              <a:t>A long terme </a:t>
            </a:r>
            <a:r>
              <a:rPr lang="fr-FR" dirty="0" smtClean="0"/>
              <a:t>:</a:t>
            </a:r>
          </a:p>
          <a:p>
            <a:pPr marL="914400" lvl="1" indent="-514350">
              <a:buFont typeface="+mj-lt"/>
              <a:buAutoNum type="arabicPeriod"/>
            </a:pPr>
            <a:r>
              <a:rPr lang="fr-FR" dirty="0" smtClean="0"/>
              <a:t>Éducation, formation et emploi</a:t>
            </a:r>
          </a:p>
          <a:p>
            <a:pPr marL="914400" lvl="1" indent="-514350">
              <a:buFont typeface="+mj-lt"/>
              <a:buAutoNum type="arabicPeriod"/>
            </a:pPr>
            <a:r>
              <a:rPr lang="fr-FR" dirty="0" smtClean="0"/>
              <a:t>Réforme de la protection sociale</a:t>
            </a:r>
          </a:p>
          <a:p>
            <a:pPr marL="914400" lvl="1" indent="-514350">
              <a:buFont typeface="+mj-lt"/>
              <a:buAutoNum type="arabicPeriod"/>
            </a:pPr>
            <a:r>
              <a:rPr lang="fr-FR" dirty="0" smtClean="0"/>
              <a:t>Amélioration des infrastructures</a:t>
            </a:r>
          </a:p>
          <a:p>
            <a:pPr marL="914400" lvl="1" indent="-514350">
              <a:buFont typeface="+mj-lt"/>
              <a:buAutoNum type="arabicPeriod"/>
            </a:pPr>
            <a:r>
              <a:rPr lang="fr-FR" dirty="0" smtClean="0"/>
              <a:t>Transition énergétique</a:t>
            </a:r>
          </a:p>
          <a:p>
            <a:endParaRPr lang="fr-F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références </a:t>
            </a:r>
            <a:endParaRPr lang="fr-FR" dirty="0"/>
          </a:p>
        </p:txBody>
      </p:sp>
      <p:sp>
        <p:nvSpPr>
          <p:cNvPr id="3" name="Espace réservé du contenu 2"/>
          <p:cNvSpPr>
            <a:spLocks noGrp="1"/>
          </p:cNvSpPr>
          <p:nvPr>
            <p:ph idx="1"/>
          </p:nvPr>
        </p:nvSpPr>
        <p:spPr/>
        <p:txBody>
          <a:bodyPr/>
          <a:lstStyle/>
          <a:p>
            <a:r>
              <a:rPr lang="fr-FR" dirty="0" smtClean="0"/>
              <a:t>Le rapport annuel de l’IEOM </a:t>
            </a:r>
          </a:p>
          <a:p>
            <a:r>
              <a:rPr lang="fr-FR" dirty="0" smtClean="0"/>
              <a:t>Les notes expresses</a:t>
            </a:r>
            <a:endParaRPr lang="fr-FR" dirty="0"/>
          </a:p>
        </p:txBody>
      </p:sp>
      <p:pic>
        <p:nvPicPr>
          <p:cNvPr id="1026" name="Picture 2" descr="C:\Users\DUPONT.N\Desktop\Capture publications.JPG"/>
          <p:cNvPicPr>
            <a:picLocks noChangeAspect="1" noChangeArrowheads="1"/>
          </p:cNvPicPr>
          <p:nvPr/>
        </p:nvPicPr>
        <p:blipFill>
          <a:blip r:embed="rId3" cstate="print"/>
          <a:srcRect/>
          <a:stretch>
            <a:fillRect/>
          </a:stretch>
        </p:blipFill>
        <p:spPr bwMode="auto">
          <a:xfrm>
            <a:off x="3995936" y="2708920"/>
            <a:ext cx="2871207" cy="374776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rot="405592">
            <a:off x="7020272" y="1196752"/>
            <a:ext cx="1657350" cy="24955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rot="21044658">
            <a:off x="1115616" y="3140968"/>
            <a:ext cx="2094362" cy="2867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323528" y="2636912"/>
            <a:ext cx="8642350" cy="720080"/>
          </a:xfrm>
          <a:prstGeom prst="rect">
            <a:avLst/>
          </a:prstGeom>
        </p:spPr>
        <p:txBody>
          <a:bodyPr vert="horz" lIns="91440" tIns="45720" rIns="91440" bIns="45720" rtlCol="0">
            <a:noAutofit/>
          </a:bodyPr>
          <a:lstStyle/>
          <a:p>
            <a:pPr marL="342900" indent="-342900" algn="ctr">
              <a:spcBef>
                <a:spcPct val="20000"/>
              </a:spcBef>
              <a:buClr>
                <a:schemeClr val="tx1"/>
              </a:buClr>
              <a:defRPr/>
            </a:pPr>
            <a:r>
              <a:rPr lang="fr-FR" sz="4000" b="1" dirty="0" smtClean="0">
                <a:solidFill>
                  <a:srgbClr val="0070C0"/>
                </a:solidFill>
                <a:latin typeface="Tahoma" pitchFamily="34" charset="0"/>
                <a:ea typeface="Tahoma" pitchFamily="34" charset="0"/>
                <a:cs typeface="Tahoma" pitchFamily="34" charset="0"/>
              </a:rPr>
              <a:t>Merci de votre attention</a:t>
            </a:r>
            <a:endParaRPr kumimoji="0" lang="fr-FR" sz="4000" b="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endParaRPr>
          </a:p>
          <a:p>
            <a:pPr marL="547687" marR="0" lvl="2" indent="-228600" algn="l" defTabSz="914400" rtl="0" eaLnBrk="1" fontAlgn="auto" latinLnBrk="0" hangingPunct="1">
              <a:lnSpc>
                <a:spcPct val="100000"/>
              </a:lnSpc>
              <a:spcBef>
                <a:spcPts val="600"/>
              </a:spcBef>
              <a:spcAft>
                <a:spcPts val="0"/>
              </a:spcAft>
              <a:buClrTx/>
              <a:buSzTx/>
              <a:buFont typeface="Wingdings 3" pitchFamily="18" charset="2"/>
              <a:buNone/>
              <a:tabLst/>
              <a:defRPr/>
            </a:pPr>
            <a:endParaRPr kumimoji="0" lang="fr-FR" sz="4000" b="0" i="0" u="none" strike="noStrike" kern="1200" cap="none" spc="0" normalizeH="0" baseline="0" noProof="0" dirty="0" smtClean="0">
              <a:ln>
                <a:noFill/>
              </a:ln>
              <a:solidFill>
                <a:schemeClr val="tx2">
                  <a:lumMod val="50000"/>
                </a:schemeClr>
              </a:solidFill>
              <a:effectLst/>
              <a:uLnTx/>
              <a:uFillTx/>
              <a:latin typeface="Tahoma" pitchFamily="34" charset="0"/>
              <a:ea typeface="Tahoma" pitchFamily="34" charset="0"/>
              <a:cs typeface="Tahoma" pitchFamily="34" charset="0"/>
            </a:endParaRPr>
          </a:p>
          <a:p>
            <a:pPr marL="0" marR="0" lvl="0" indent="0" algn="ctr"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fr-FR" sz="4000" b="0" i="0" u="none" strike="noStrike" kern="1200" cap="none" spc="0" normalizeH="0" baseline="0" noProof="0" dirty="0" smtClean="0">
                <a:ln>
                  <a:noFill/>
                </a:ln>
                <a:solidFill>
                  <a:schemeClr val="tx2">
                    <a:lumMod val="50000"/>
                  </a:schemeClr>
                </a:solidFill>
                <a:effectLst/>
                <a:uLnTx/>
                <a:uFillTx/>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Avec des contraintes fortes</a:t>
            </a:r>
            <a:endParaRPr lang="fr-FR" dirty="0"/>
          </a:p>
        </p:txBody>
      </p:sp>
      <p:sp>
        <p:nvSpPr>
          <p:cNvPr id="3" name="Espace réservé du contenu 2"/>
          <p:cNvSpPr>
            <a:spLocks noGrp="1"/>
          </p:cNvSpPr>
          <p:nvPr>
            <p:ph idx="1"/>
          </p:nvPr>
        </p:nvSpPr>
        <p:spPr>
          <a:xfrm>
            <a:off x="457200" y="1772816"/>
            <a:ext cx="7859216" cy="4353347"/>
          </a:xfrm>
        </p:spPr>
        <p:txBody>
          <a:bodyPr>
            <a:normAutofit/>
          </a:bodyPr>
          <a:lstStyle/>
          <a:p>
            <a:r>
              <a:rPr lang="fr-FR" dirty="0" smtClean="0"/>
              <a:t>Un double isolement (local et international)</a:t>
            </a:r>
          </a:p>
          <a:p>
            <a:r>
              <a:rPr lang="fr-FR" dirty="0" smtClean="0"/>
              <a:t>Des ressources naturelles limitées</a:t>
            </a:r>
          </a:p>
          <a:p>
            <a:r>
              <a:rPr lang="fr-FR" dirty="0" smtClean="0"/>
              <a:t>Un territoire exigu</a:t>
            </a:r>
          </a:p>
          <a:p>
            <a:r>
              <a:rPr lang="fr-FR" dirty="0" smtClean="0"/>
              <a:t>Une population réduite </a:t>
            </a:r>
          </a:p>
          <a:p>
            <a:pPr>
              <a:buNone/>
            </a:pPr>
            <a:endParaRPr lang="fr-FR" dirty="0" smtClean="0"/>
          </a:p>
          <a:p>
            <a:endParaRPr lang="fr-FR" dirty="0" smtClean="0"/>
          </a:p>
          <a:p>
            <a:endParaRPr lang="fr-FR" dirty="0"/>
          </a:p>
        </p:txBody>
      </p:sp>
      <p:pic>
        <p:nvPicPr>
          <p:cNvPr id="1029" name="Picture 5"/>
          <p:cNvPicPr>
            <a:picLocks noChangeAspect="1" noChangeArrowheads="1"/>
          </p:cNvPicPr>
          <p:nvPr/>
        </p:nvPicPr>
        <p:blipFill>
          <a:blip r:embed="rId3" cstate="print"/>
          <a:srcRect/>
          <a:stretch>
            <a:fillRect/>
          </a:stretch>
        </p:blipFill>
        <p:spPr bwMode="auto">
          <a:xfrm>
            <a:off x="5292080" y="2996952"/>
            <a:ext cx="281940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aussi des atouts</a:t>
            </a:r>
            <a:endParaRPr lang="fr-FR" dirty="0"/>
          </a:p>
        </p:txBody>
      </p:sp>
      <p:sp>
        <p:nvSpPr>
          <p:cNvPr id="3" name="Espace réservé du contenu 2"/>
          <p:cNvSpPr>
            <a:spLocks noGrp="1"/>
          </p:cNvSpPr>
          <p:nvPr>
            <p:ph idx="1"/>
          </p:nvPr>
        </p:nvSpPr>
        <p:spPr>
          <a:xfrm>
            <a:off x="179512" y="1600200"/>
            <a:ext cx="8964488" cy="4525963"/>
          </a:xfrm>
        </p:spPr>
        <p:txBody>
          <a:bodyPr>
            <a:normAutofit/>
          </a:bodyPr>
          <a:lstStyle/>
          <a:p>
            <a:r>
              <a:rPr lang="fr-FR" dirty="0" smtClean="0"/>
              <a:t>Un potentiel maritime important (5,5 M Km2)</a:t>
            </a:r>
          </a:p>
          <a:p>
            <a:r>
              <a:rPr lang="fr-FR" dirty="0" smtClean="0"/>
              <a:t>Des espaces protégés à fort potentiel touristique </a:t>
            </a:r>
          </a:p>
          <a:p>
            <a:r>
              <a:rPr lang="fr-FR" dirty="0" smtClean="0"/>
              <a:t>Un tissu entrepreneurial dense et actif</a:t>
            </a:r>
          </a:p>
          <a:p>
            <a:r>
              <a:rPr lang="fr-FR" dirty="0" smtClean="0"/>
              <a:t>Un système financier solide</a:t>
            </a:r>
          </a:p>
          <a:p>
            <a:r>
              <a:rPr lang="fr-FR" dirty="0" smtClean="0"/>
              <a:t>L’appartenance à un espace politique et économique plus large (France, Europe)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quelques spécificités</a:t>
            </a:r>
            <a:endParaRPr lang="fr-FR" dirty="0"/>
          </a:p>
        </p:txBody>
      </p:sp>
      <p:sp>
        <p:nvSpPr>
          <p:cNvPr id="3" name="Espace réservé du contenu 2"/>
          <p:cNvSpPr>
            <a:spLocks noGrp="1"/>
          </p:cNvSpPr>
          <p:nvPr>
            <p:ph idx="1"/>
          </p:nvPr>
        </p:nvSpPr>
        <p:spPr>
          <a:xfrm>
            <a:off x="457200" y="1600201"/>
            <a:ext cx="8229600" cy="1828800"/>
          </a:xfrm>
        </p:spPr>
        <p:txBody>
          <a:bodyPr>
            <a:normAutofit/>
          </a:bodyPr>
          <a:lstStyle/>
          <a:p>
            <a:r>
              <a:rPr lang="fr-FR" dirty="0" smtClean="0"/>
              <a:t>Un statut d’autonomie élargie</a:t>
            </a:r>
          </a:p>
          <a:p>
            <a:r>
              <a:rPr lang="fr-FR" dirty="0" smtClean="0"/>
              <a:t>Une monnaie propre : 1 000 XPF = 8.38€</a:t>
            </a:r>
          </a:p>
          <a:p>
            <a:r>
              <a:rPr lang="fr-FR" dirty="0" smtClean="0"/>
              <a:t>Une banque centrale: l’IEOM</a:t>
            </a:r>
          </a:p>
          <a:p>
            <a:endParaRPr lang="fr-FR" dirty="0" smtClean="0"/>
          </a:p>
          <a:p>
            <a:endParaRPr lang="fr-FR" dirty="0"/>
          </a:p>
        </p:txBody>
      </p:sp>
      <p:pic>
        <p:nvPicPr>
          <p:cNvPr id="2051" name="Picture 3"/>
          <p:cNvPicPr>
            <a:picLocks noChangeAspect="1" noChangeArrowheads="1"/>
          </p:cNvPicPr>
          <p:nvPr/>
        </p:nvPicPr>
        <p:blipFill>
          <a:blip r:embed="rId3" cstate="print"/>
          <a:srcRect t="2296"/>
          <a:stretch>
            <a:fillRect/>
          </a:stretch>
        </p:blipFill>
        <p:spPr bwMode="auto">
          <a:xfrm>
            <a:off x="1619672" y="3645024"/>
            <a:ext cx="494919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124744"/>
          </a:xfrm>
        </p:spPr>
        <p:txBody>
          <a:bodyPr>
            <a:noAutofit/>
          </a:bodyPr>
          <a:lstStyle/>
          <a:p>
            <a:r>
              <a:rPr lang="fr-FR" dirty="0" smtClean="0"/>
              <a:t>Les missions de l’IEOM</a:t>
            </a:r>
            <a:endParaRPr lang="fr-FR" dirty="0"/>
          </a:p>
        </p:txBody>
      </p:sp>
      <p:sp>
        <p:nvSpPr>
          <p:cNvPr id="5" name="Espace réservé du numéro de diapositive 4"/>
          <p:cNvSpPr>
            <a:spLocks noGrp="1"/>
          </p:cNvSpPr>
          <p:nvPr>
            <p:ph type="sldNum" sz="quarter" idx="4294967295"/>
          </p:nvPr>
        </p:nvSpPr>
        <p:spPr>
          <a:xfrm>
            <a:off x="6876256" y="6165304"/>
            <a:ext cx="2133600" cy="365125"/>
          </a:xfrm>
          <a:prstGeom prst="rect">
            <a:avLst/>
          </a:prstGeom>
        </p:spPr>
        <p:txBody>
          <a:bodyPr/>
          <a:lstStyle/>
          <a:p>
            <a:fld id="{86C3CF1D-5760-4839-AFD4-CA248F76E9CA}" type="slidenum">
              <a:rPr lang="fr-FR" smtClean="0"/>
              <a:pPr/>
              <a:t>6</a:t>
            </a:fld>
            <a:endParaRPr lang="fr-FR" dirty="0"/>
          </a:p>
        </p:txBody>
      </p:sp>
      <p:graphicFrame>
        <p:nvGraphicFramePr>
          <p:cNvPr id="6" name="Espace réservé du contenu 6"/>
          <p:cNvGraphicFramePr>
            <a:graphicFrameLocks noGrp="1"/>
          </p:cNvGraphicFramePr>
          <p:nvPr>
            <p:ph idx="1"/>
          </p:nvPr>
        </p:nvGraphicFramePr>
        <p:xfrm>
          <a:off x="285750" y="1125538"/>
          <a:ext cx="840105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système bancaire en PF</a:t>
            </a:r>
            <a:endParaRPr lang="fr-FR" dirty="0"/>
          </a:p>
        </p:txBody>
      </p:sp>
      <p:sp>
        <p:nvSpPr>
          <p:cNvPr id="5" name="ZoneTexte 4"/>
          <p:cNvSpPr txBox="1"/>
          <p:nvPr/>
        </p:nvSpPr>
        <p:spPr>
          <a:xfrm>
            <a:off x="6732240" y="6021288"/>
            <a:ext cx="184731" cy="369332"/>
          </a:xfrm>
          <a:prstGeom prst="rect">
            <a:avLst/>
          </a:prstGeom>
          <a:noFill/>
        </p:spPr>
        <p:txBody>
          <a:bodyPr wrap="none" rtlCol="0">
            <a:spAutoFit/>
          </a:bodyPr>
          <a:lstStyle/>
          <a:p>
            <a:endParaRPr lang="fr-FR" dirty="0" smtClean="0"/>
          </a:p>
        </p:txBody>
      </p:sp>
      <p:graphicFrame>
        <p:nvGraphicFramePr>
          <p:cNvPr id="7"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Autofit/>
          </a:bodyPr>
          <a:lstStyle/>
          <a:p>
            <a:r>
              <a:rPr lang="fr-FR" dirty="0" smtClean="0"/>
              <a:t>La France, </a:t>
            </a:r>
            <a:br>
              <a:rPr lang="fr-FR" dirty="0" smtClean="0"/>
            </a:br>
            <a:r>
              <a:rPr lang="fr-FR" dirty="0" smtClean="0"/>
              <a:t>partenaire n°1 du pays</a:t>
            </a:r>
            <a:endParaRPr lang="fr-FR" dirty="0"/>
          </a:p>
        </p:txBody>
      </p:sp>
      <p:graphicFrame>
        <p:nvGraphicFramePr>
          <p:cNvPr id="8" name="Espace réservé du contenu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balance courante équilibrée</a:t>
            </a:r>
            <a:endParaRPr lang="fr-FR" dirty="0"/>
          </a:p>
        </p:txBody>
      </p:sp>
      <p:graphicFrame>
        <p:nvGraphicFramePr>
          <p:cNvPr id="12" name="Espace réservé du contenu 11"/>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4453</TotalTime>
  <Words>1888</Words>
  <Application>Microsoft Office PowerPoint</Application>
  <PresentationFormat>Affichage à l'écran (4:3)</PresentationFormat>
  <Paragraphs>399</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L’économie de la Polynésie française </vt:lpstr>
      <vt:lpstr>La Polynésie française est un petit pays insulaire</vt:lpstr>
      <vt:lpstr>Avec des contraintes fortes</vt:lpstr>
      <vt:lpstr>Mais aussi des atouts</vt:lpstr>
      <vt:lpstr>Et quelques spécificités</vt:lpstr>
      <vt:lpstr>Les missions de l’IEOM</vt:lpstr>
      <vt:lpstr>Le système bancaire en PF</vt:lpstr>
      <vt:lpstr>La France,  partenaire n°1 du pays</vt:lpstr>
      <vt:lpstr>Une balance courante équilibrée</vt:lpstr>
      <vt:lpstr>Importance des versements publics</vt:lpstr>
      <vt:lpstr>Un commerce extérieur structurellement déficitaire</vt:lpstr>
      <vt:lpstr>Une économie de services</vt:lpstr>
      <vt:lpstr>Fondée sur des secteurs phares</vt:lpstr>
      <vt:lpstr>Après une longue dépression, retour de la croissance</vt:lpstr>
      <vt:lpstr>Avec la Covid-19,  une brutale remise en cause</vt:lpstr>
      <vt:lpstr>Marché de l’emploi : stoppé en pleine expansion</vt:lpstr>
      <vt:lpstr>Les entreprises sont pessimistes</vt:lpstr>
      <vt:lpstr>Les entreprises s’endettent</vt:lpstr>
      <vt:lpstr>Les ménages renforcent  leur épargne</vt:lpstr>
      <vt:lpstr>Les défis de la Polynésie française</vt:lpstr>
      <vt:lpstr>Quelques références </vt:lpstr>
      <vt:lpstr>Diapositive 22</vt:lpstr>
    </vt:vector>
  </TitlesOfParts>
  <Company>IEDOM-IEOM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Gervasoni</dc:creator>
  <cp:lastModifiedBy>periou</cp:lastModifiedBy>
  <cp:revision>484</cp:revision>
  <dcterms:created xsi:type="dcterms:W3CDTF">2017-01-24T10:32:04Z</dcterms:created>
  <dcterms:modified xsi:type="dcterms:W3CDTF">2020-08-04T00:51:29Z</dcterms:modified>
</cp:coreProperties>
</file>